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476" r:id="rId5"/>
  </p:sldMasterIdLst>
  <p:notesMasterIdLst>
    <p:notesMasterId r:id="rId42"/>
  </p:notesMasterIdLst>
  <p:sldIdLst>
    <p:sldId id="493" r:id="rId6"/>
    <p:sldId id="474" r:id="rId7"/>
    <p:sldId id="449" r:id="rId8"/>
    <p:sldId id="453" r:id="rId9"/>
    <p:sldId id="458" r:id="rId10"/>
    <p:sldId id="476" r:id="rId11"/>
    <p:sldId id="382" r:id="rId12"/>
    <p:sldId id="456" r:id="rId13"/>
    <p:sldId id="475" r:id="rId14"/>
    <p:sldId id="461" r:id="rId15"/>
    <p:sldId id="481" r:id="rId16"/>
    <p:sldId id="485" r:id="rId17"/>
    <p:sldId id="468" r:id="rId18"/>
    <p:sldId id="486" r:id="rId19"/>
    <p:sldId id="463" r:id="rId20"/>
    <p:sldId id="464" r:id="rId21"/>
    <p:sldId id="492" r:id="rId22"/>
    <p:sldId id="465" r:id="rId23"/>
    <p:sldId id="466" r:id="rId24"/>
    <p:sldId id="477" r:id="rId25"/>
    <p:sldId id="487" r:id="rId26"/>
    <p:sldId id="489" r:id="rId27"/>
    <p:sldId id="490" r:id="rId28"/>
    <p:sldId id="500" r:id="rId29"/>
    <p:sldId id="501" r:id="rId30"/>
    <p:sldId id="422" r:id="rId31"/>
    <p:sldId id="495" r:id="rId32"/>
    <p:sldId id="498" r:id="rId33"/>
    <p:sldId id="499" r:id="rId34"/>
    <p:sldId id="496" r:id="rId35"/>
    <p:sldId id="497" r:id="rId36"/>
    <p:sldId id="502" r:id="rId37"/>
    <p:sldId id="503" r:id="rId38"/>
    <p:sldId id="504" r:id="rId39"/>
    <p:sldId id="491" r:id="rId40"/>
    <p:sldId id="494" r:id="rId41"/>
  </p:sldIdLst>
  <p:sldSz cx="12192000" cy="6858000"/>
  <p:notesSz cx="6858000" cy="9144000"/>
  <p:embeddedFontLst>
    <p:embeddedFont>
      <p:font typeface="Roboto Condensed" pitchFamily="2" charset="0"/>
      <p:regular r:id="rId43"/>
    </p:embeddedFont>
    <p:embeddedFont>
      <p:font typeface="Calibri" panose="020F0502020204030204" pitchFamily="34" charset="0"/>
      <p:regular r:id="rId44"/>
      <p:bold r:id="rId45"/>
      <p:italic r:id="rId46"/>
      <p:boldItalic r:id="rId47"/>
    </p:embeddedFont>
    <p:embeddedFont>
      <p:font typeface="Roboto" pitchFamily="2" charset="0"/>
      <p:regular r:id="rId48"/>
      <p:bold r:id="rId49"/>
    </p:embeddedFont>
    <p:embeddedFont>
      <p:font typeface="Consolas" panose="020B0609020204030204" pitchFamily="49" charset="0"/>
      <p:regular r:id="rId50"/>
      <p:bold r:id="rId51"/>
      <p:italic r:id="rId52"/>
      <p:boldItalic r:id="rId53"/>
    </p:embeddedFont>
  </p:embeddedFontLst>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479DF580-2350-4205-909F-330A04EE41E6}">
          <p14:sldIdLst>
            <p14:sldId id="493"/>
            <p14:sldId id="474"/>
          </p14:sldIdLst>
        </p14:section>
        <p14:section name="Scale up and out" id="{307DBCE6-4D40-47B6-A174-75894B34C3F2}">
          <p14:sldIdLst>
            <p14:sldId id="449"/>
            <p14:sldId id="453"/>
            <p14:sldId id="458"/>
            <p14:sldId id="476"/>
            <p14:sldId id="382"/>
            <p14:sldId id="456"/>
            <p14:sldId id="475"/>
            <p14:sldId id="461"/>
            <p14:sldId id="481"/>
            <p14:sldId id="485"/>
            <p14:sldId id="468"/>
            <p14:sldId id="486"/>
            <p14:sldId id="463"/>
            <p14:sldId id="464"/>
            <p14:sldId id="492"/>
            <p14:sldId id="465"/>
            <p14:sldId id="466"/>
            <p14:sldId id="477"/>
          </p14:sldIdLst>
        </p14:section>
        <p14:section name="Actor pattern" id="{AC1157C2-5462-4432-9775-AFB4370CB999}">
          <p14:sldIdLst>
            <p14:sldId id="487"/>
            <p14:sldId id="489"/>
            <p14:sldId id="490"/>
          </p14:sldIdLst>
        </p14:section>
        <p14:section name="Akka.Actor" id="{EECAB7F1-E2A3-4E86-9541-4F39D192DF34}">
          <p14:sldIdLst>
            <p14:sldId id="500"/>
            <p14:sldId id="501"/>
            <p14:sldId id="422"/>
            <p14:sldId id="495"/>
          </p14:sldIdLst>
        </p14:section>
        <p14:section name="Akka.Routing" id="{2CD4FCF2-2AB9-4D49-9D13-90D984B0F38D}">
          <p14:sldIdLst>
            <p14:sldId id="498"/>
            <p14:sldId id="499"/>
            <p14:sldId id="496"/>
            <p14:sldId id="497"/>
          </p14:sldIdLst>
        </p14:section>
        <p14:section name="Demos" id="{95001869-4429-48D0-987A-9D2FD5B0E14F}">
          <p14:sldIdLst>
            <p14:sldId id="502"/>
            <p14:sldId id="503"/>
          </p14:sldIdLst>
        </p14:section>
        <p14:section name="End" id="{4867E443-C066-4E5E-B499-554D057FAB4F}">
          <p14:sldIdLst>
            <p14:sldId id="504"/>
            <p14:sldId id="491"/>
            <p14:sldId id="494"/>
          </p14:sldIdLst>
        </p14:section>
      </p14:sectionLst>
    </p:ext>
    <p:ext uri="{EFAFB233-063F-42B5-8137-9DF3F51BA10A}">
      <p15:sldGuideLst xmlns:p15="http://schemas.microsoft.com/office/powerpoint/2012/main">
        <p15:guide id="1" orient="horz" pos="2614" userDrawn="1">
          <p15:clr>
            <a:srgbClr val="A4A3A4"/>
          </p15:clr>
        </p15:guide>
        <p15:guide id="2" pos="3749" userDrawn="1">
          <p15:clr>
            <a:srgbClr val="A4A3A4"/>
          </p15:clr>
        </p15:guide>
        <p15:guide id="3" pos="5813" userDrawn="1">
          <p15:clr>
            <a:srgbClr val="A4A3A4"/>
          </p15:clr>
        </p15:guide>
        <p15:guide id="4" orient="horz" pos="1911" userDrawn="1">
          <p15:clr>
            <a:srgbClr val="A4A3A4"/>
          </p15:clr>
        </p15:guide>
        <p15:guide id="5" pos="3114" userDrawn="1">
          <p15:clr>
            <a:srgbClr val="A4A3A4"/>
          </p15:clr>
        </p15:guide>
        <p15:guide id="6" pos="5087" userDrawn="1">
          <p15:clr>
            <a:srgbClr val="A4A3A4"/>
          </p15:clr>
        </p15:guide>
        <p15:guide id="7" pos="2389" userDrawn="1">
          <p15:clr>
            <a:srgbClr val="A4A3A4"/>
          </p15:clr>
        </p15:guide>
        <p15:guide id="8" pos="1776" userDrawn="1">
          <p15:clr>
            <a:srgbClr val="A4A3A4"/>
          </p15:clr>
        </p15:guide>
        <p15:guide id="9" pos="10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323B48"/>
    <a:srgbClr val="2E2E2E"/>
    <a:srgbClr val="E95959"/>
    <a:srgbClr val="4D73B1"/>
    <a:srgbClr val="5972A5"/>
    <a:srgbClr val="3F3F3F"/>
    <a:srgbClr val="15A7E9"/>
    <a:srgbClr val="BF9000"/>
    <a:srgbClr val="3F5E8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1" autoAdjust="0"/>
    <p:restoredTop sz="59478" autoAdjust="0"/>
  </p:normalViewPr>
  <p:slideViewPr>
    <p:cSldViewPr snapToGrid="0">
      <p:cViewPr>
        <p:scale>
          <a:sx n="40" d="100"/>
          <a:sy n="40" d="100"/>
        </p:scale>
        <p:origin x="1392" y="444"/>
      </p:cViewPr>
      <p:guideLst>
        <p:guide orient="horz" pos="2614"/>
        <p:guide pos="3749"/>
        <p:guide pos="5813"/>
        <p:guide orient="horz" pos="1911"/>
        <p:guide pos="3114"/>
        <p:guide pos="5087"/>
        <p:guide pos="2389"/>
        <p:guide pos="1776"/>
        <p:guide pos="1073"/>
      </p:guideLst>
    </p:cSldViewPr>
  </p:slideViewPr>
  <p:outlineViewPr>
    <p:cViewPr>
      <p:scale>
        <a:sx n="33" d="100"/>
        <a:sy n="33" d="100"/>
      </p:scale>
      <p:origin x="0" y="-29010"/>
    </p:cViewPr>
  </p:outlineViewPr>
  <p:notesTextViewPr>
    <p:cViewPr>
      <p:scale>
        <a:sx n="1" d="1"/>
        <a:sy n="1" d="1"/>
      </p:scale>
      <p:origin x="0" y="0"/>
    </p:cViewPr>
  </p:notesTextViewPr>
  <p:sorterViewPr>
    <p:cViewPr>
      <p:scale>
        <a:sx n="100" d="100"/>
        <a:sy n="100" d="100"/>
      </p:scale>
      <p:origin x="0" y="-38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font" Target="fonts/font9.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4.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font" Target="fonts/font2.fntdata"/><Relationship Id="rId52"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076cc895179c80c0/Documents/Book1.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sv-SE" dirty="0" smtClean="0"/>
              <a:t>MHz y Número de Cores por año</a:t>
            </a:r>
            <a:endParaRPr lang="sv-SE" dirty="0"/>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scatterChart>
        <c:scatterStyle val="lineMarker"/>
        <c:varyColors val="0"/>
        <c:ser>
          <c:idx val="0"/>
          <c:order val="0"/>
          <c:tx>
            <c:strRef>
              <c:f>Sheet1!$B$1</c:f>
              <c:strCache>
                <c:ptCount val="1"/>
                <c:pt idx="0">
                  <c:v>Mhz</c:v>
                </c:pt>
              </c:strCache>
            </c:strRef>
          </c:tx>
          <c:spPr>
            <a:ln w="34925" cap="rnd">
              <a:solidFill>
                <a:srgbClr val="43BFF7"/>
              </a:solidFill>
              <a:round/>
            </a:ln>
            <a:effectLst>
              <a:glow rad="63500">
                <a:schemeClr val="accent1">
                  <a:satMod val="175000"/>
                  <a:alpha val="40000"/>
                </a:schemeClr>
              </a:glo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rgbClr val="43BFF7"/>
                </a:solidFill>
                <a:round/>
              </a:ln>
              <a:effectLst>
                <a:glow rad="63500">
                  <a:schemeClr val="accent1">
                    <a:satMod val="175000"/>
                    <a:alpha val="40000"/>
                  </a:schemeClr>
                </a:glo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E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xVal>
            <c:numRef>
              <c:f>Sheet1!$A$2:$A$21</c:f>
              <c:numCache>
                <c:formatCode>General</c:formatCode>
                <c:ptCount val="20"/>
                <c:pt idx="0">
                  <c:v>1995</c:v>
                </c:pt>
                <c:pt idx="1">
                  <c:v>1997</c:v>
                </c:pt>
                <c:pt idx="2">
                  <c:v>1998</c:v>
                </c:pt>
                <c:pt idx="3">
                  <c:v>1999</c:v>
                </c:pt>
                <c:pt idx="4">
                  <c:v>2000</c:v>
                </c:pt>
                <c:pt idx="5">
                  <c:v>2001</c:v>
                </c:pt>
                <c:pt idx="6">
                  <c:v>2002</c:v>
                </c:pt>
                <c:pt idx="7">
                  <c:v>2003</c:v>
                </c:pt>
                <c:pt idx="8">
                  <c:v>2004</c:v>
                </c:pt>
                <c:pt idx="9">
                  <c:v>2005</c:v>
                </c:pt>
                <c:pt idx="10">
                  <c:v>2006</c:v>
                </c:pt>
                <c:pt idx="11">
                  <c:v>2007</c:v>
                </c:pt>
                <c:pt idx="12">
                  <c:v>2008</c:v>
                </c:pt>
                <c:pt idx="13">
                  <c:v>2009</c:v>
                </c:pt>
                <c:pt idx="14">
                  <c:v>2010</c:v>
                </c:pt>
                <c:pt idx="15">
                  <c:v>2011</c:v>
                </c:pt>
                <c:pt idx="16">
                  <c:v>2012</c:v>
                </c:pt>
                <c:pt idx="17">
                  <c:v>2013</c:v>
                </c:pt>
                <c:pt idx="18">
                  <c:v>2014</c:v>
                </c:pt>
                <c:pt idx="19">
                  <c:v>2015</c:v>
                </c:pt>
              </c:numCache>
            </c:numRef>
          </c:xVal>
          <c:yVal>
            <c:numRef>
              <c:f>Sheet1!$B$2:$B$21</c:f>
              <c:numCache>
                <c:formatCode>General</c:formatCode>
                <c:ptCount val="20"/>
                <c:pt idx="0">
                  <c:v>200</c:v>
                </c:pt>
                <c:pt idx="1">
                  <c:v>300</c:v>
                </c:pt>
                <c:pt idx="2">
                  <c:v>400</c:v>
                </c:pt>
                <c:pt idx="3">
                  <c:v>500</c:v>
                </c:pt>
                <c:pt idx="4">
                  <c:v>1000</c:v>
                </c:pt>
                <c:pt idx="5">
                  <c:v>1800</c:v>
                </c:pt>
                <c:pt idx="6">
                  <c:v>2530</c:v>
                </c:pt>
                <c:pt idx="7">
                  <c:v>3200</c:v>
                </c:pt>
                <c:pt idx="8">
                  <c:v>3600</c:v>
                </c:pt>
                <c:pt idx="9">
                  <c:v>2200</c:v>
                </c:pt>
                <c:pt idx="10">
                  <c:v>2930</c:v>
                </c:pt>
                <c:pt idx="11">
                  <c:v>3000</c:v>
                </c:pt>
                <c:pt idx="12">
                  <c:v>3200</c:v>
                </c:pt>
                <c:pt idx="13">
                  <c:v>3330</c:v>
                </c:pt>
                <c:pt idx="14">
                  <c:v>3330</c:v>
                </c:pt>
                <c:pt idx="15">
                  <c:v>3150</c:v>
                </c:pt>
                <c:pt idx="16">
                  <c:v>3200</c:v>
                </c:pt>
                <c:pt idx="17">
                  <c:v>3150</c:v>
                </c:pt>
                <c:pt idx="18">
                  <c:v>3150</c:v>
                </c:pt>
                <c:pt idx="19">
                  <c:v>3150</c:v>
                </c:pt>
              </c:numCache>
            </c:numRef>
          </c:yVal>
          <c:smooth val="0"/>
        </c:ser>
        <c:dLbls>
          <c:showLegendKey val="0"/>
          <c:showVal val="1"/>
          <c:showCatName val="0"/>
          <c:showSerName val="0"/>
          <c:showPercent val="0"/>
          <c:showBubbleSize val="0"/>
        </c:dLbls>
        <c:axId val="1856441456"/>
        <c:axId val="1856450160"/>
      </c:scatterChart>
      <c:scatterChart>
        <c:scatterStyle val="lineMarker"/>
        <c:varyColors val="0"/>
        <c:ser>
          <c:idx val="1"/>
          <c:order val="1"/>
          <c:tx>
            <c:strRef>
              <c:f>Sheet1!$C$1</c:f>
              <c:strCache>
                <c:ptCount val="1"/>
                <c:pt idx="0">
                  <c:v>Cores</c:v>
                </c:pt>
              </c:strCache>
            </c:strRef>
          </c:tx>
          <c:spPr>
            <a:ln w="34925" cap="rnd">
              <a:solidFill>
                <a:srgbClr val="DB5151"/>
              </a:solidFill>
              <a:round/>
            </a:ln>
            <a:effectLst>
              <a:glow rad="63500">
                <a:schemeClr val="accent2">
                  <a:satMod val="175000"/>
                  <a:alpha val="40000"/>
                </a:schemeClr>
              </a:glo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rgbClr val="DB5151"/>
                </a:solidFill>
                <a:round/>
              </a:ln>
              <a:effectLst>
                <a:glow rad="63500">
                  <a:schemeClr val="accent2">
                    <a:satMod val="175000"/>
                    <a:alpha val="40000"/>
                  </a:schemeClr>
                </a:glow>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s-E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xVal>
            <c:numRef>
              <c:f>Sheet1!$A$2:$A$21</c:f>
              <c:numCache>
                <c:formatCode>General</c:formatCode>
                <c:ptCount val="20"/>
                <c:pt idx="0">
                  <c:v>1995</c:v>
                </c:pt>
                <c:pt idx="1">
                  <c:v>1997</c:v>
                </c:pt>
                <c:pt idx="2">
                  <c:v>1998</c:v>
                </c:pt>
                <c:pt idx="3">
                  <c:v>1999</c:v>
                </c:pt>
                <c:pt idx="4">
                  <c:v>2000</c:v>
                </c:pt>
                <c:pt idx="5">
                  <c:v>2001</c:v>
                </c:pt>
                <c:pt idx="6">
                  <c:v>2002</c:v>
                </c:pt>
                <c:pt idx="7">
                  <c:v>2003</c:v>
                </c:pt>
                <c:pt idx="8">
                  <c:v>2004</c:v>
                </c:pt>
                <c:pt idx="9">
                  <c:v>2005</c:v>
                </c:pt>
                <c:pt idx="10">
                  <c:v>2006</c:v>
                </c:pt>
                <c:pt idx="11">
                  <c:v>2007</c:v>
                </c:pt>
                <c:pt idx="12">
                  <c:v>2008</c:v>
                </c:pt>
                <c:pt idx="13">
                  <c:v>2009</c:v>
                </c:pt>
                <c:pt idx="14">
                  <c:v>2010</c:v>
                </c:pt>
                <c:pt idx="15">
                  <c:v>2011</c:v>
                </c:pt>
                <c:pt idx="16">
                  <c:v>2012</c:v>
                </c:pt>
                <c:pt idx="17">
                  <c:v>2013</c:v>
                </c:pt>
                <c:pt idx="18">
                  <c:v>2014</c:v>
                </c:pt>
                <c:pt idx="19">
                  <c:v>2015</c:v>
                </c:pt>
              </c:numCache>
            </c:numRef>
          </c:xVal>
          <c:yVal>
            <c:numRef>
              <c:f>Sheet1!$C$2:$C$21</c:f>
              <c:numCache>
                <c:formatCode>General</c:formatCode>
                <c:ptCount val="20"/>
                <c:pt idx="0">
                  <c:v>1</c:v>
                </c:pt>
                <c:pt idx="1">
                  <c:v>1</c:v>
                </c:pt>
                <c:pt idx="2">
                  <c:v>1</c:v>
                </c:pt>
                <c:pt idx="3">
                  <c:v>1</c:v>
                </c:pt>
                <c:pt idx="4">
                  <c:v>1</c:v>
                </c:pt>
                <c:pt idx="5">
                  <c:v>1</c:v>
                </c:pt>
                <c:pt idx="6">
                  <c:v>1</c:v>
                </c:pt>
                <c:pt idx="7">
                  <c:v>1</c:v>
                </c:pt>
                <c:pt idx="8">
                  <c:v>1</c:v>
                </c:pt>
                <c:pt idx="9">
                  <c:v>2</c:v>
                </c:pt>
                <c:pt idx="10">
                  <c:v>2</c:v>
                </c:pt>
                <c:pt idx="11">
                  <c:v>4</c:v>
                </c:pt>
                <c:pt idx="12">
                  <c:v>4</c:v>
                </c:pt>
                <c:pt idx="13">
                  <c:v>8</c:v>
                </c:pt>
                <c:pt idx="14">
                  <c:v>8</c:v>
                </c:pt>
                <c:pt idx="15">
                  <c:v>16</c:v>
                </c:pt>
                <c:pt idx="16">
                  <c:v>16</c:v>
                </c:pt>
                <c:pt idx="17">
                  <c:v>32</c:v>
                </c:pt>
                <c:pt idx="18">
                  <c:v>32</c:v>
                </c:pt>
                <c:pt idx="19">
                  <c:v>64</c:v>
                </c:pt>
              </c:numCache>
            </c:numRef>
          </c:yVal>
          <c:smooth val="0"/>
        </c:ser>
        <c:dLbls>
          <c:showLegendKey val="0"/>
          <c:showVal val="1"/>
          <c:showCatName val="0"/>
          <c:showSerName val="0"/>
          <c:showPercent val="0"/>
          <c:showBubbleSize val="0"/>
        </c:dLbls>
        <c:axId val="1856439280"/>
        <c:axId val="1856451248"/>
      </c:scatterChart>
      <c:valAx>
        <c:axId val="1856441456"/>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856450160"/>
        <c:crosses val="autoZero"/>
        <c:crossBetween val="midCat"/>
        <c:majorUnit val="1"/>
      </c:valAx>
      <c:valAx>
        <c:axId val="1856450160"/>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856441456"/>
        <c:crosses val="autoZero"/>
        <c:crossBetween val="midCat"/>
      </c:valAx>
      <c:valAx>
        <c:axId val="1856451248"/>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856439280"/>
        <c:crosses val="max"/>
        <c:crossBetween val="midCat"/>
      </c:valAx>
      <c:valAx>
        <c:axId val="1856439280"/>
        <c:scaling>
          <c:orientation val="minMax"/>
          <c:max val="2016"/>
          <c:min val="1994"/>
        </c:scaling>
        <c:delete val="1"/>
        <c:axPos val="b"/>
        <c:numFmt formatCode="General" sourceLinked="1"/>
        <c:majorTickMark val="none"/>
        <c:minorTickMark val="none"/>
        <c:tickLblPos val="nextTo"/>
        <c:crossAx val="185645124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legend>
    <c:plotVisOnly val="1"/>
    <c:dispBlanksAs val="gap"/>
    <c:showDLblsOverMax val="0"/>
  </c:chart>
  <c:spPr>
    <a:solidFill>
      <a:srgbClr val="3F3F3F"/>
    </a:solid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8">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gradFill>
        <a:gsLst>
          <a:gs pos="100000">
            <a:schemeClr val="dk1">
              <a:lumMod val="95000"/>
              <a:lumOff val="5000"/>
            </a:schemeClr>
          </a:gs>
          <a:gs pos="0">
            <a:schemeClr val="dk1">
              <a:lumMod val="75000"/>
              <a:lumOff val="25000"/>
            </a:schemeClr>
          </a:gs>
        </a:gsLst>
        <a:path path="circle">
          <a:fillToRect l="50000" t="50000" r="50000" b="50000"/>
        </a:path>
      </a:gradFill>
      <a:ln w="9525">
        <a:solidFill>
          <a:schemeClr val="dk1">
            <a:lumMod val="75000"/>
            <a:lumOff val="25000"/>
          </a:schemeClr>
        </a:solidFill>
      </a:ln>
    </cs:spPr>
  </cs:downBar>
  <cs:dropLine>
    <cs:lnRef idx="0"/>
    <cs:fillRef idx="0"/>
    <cs:effectRef idx="0"/>
    <cs:fontRef idx="minor">
      <a:schemeClr val="tx1"/>
    </cs:fontRef>
    <cs:spPr>
      <a:ln w="9525" cap="flat" cmpd="sng" algn="ctr">
        <a:solidFill>
          <a:schemeClr val="lt1"/>
        </a:solidFill>
        <a:round/>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cap="flat" cmpd="sng" algn="ctr">
        <a:solidFill>
          <a:schemeClr val="lt1"/>
        </a:solidFill>
        <a:round/>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gradFill>
        <a:gsLst>
          <a:gs pos="100000">
            <a:schemeClr val="lt1">
              <a:lumMod val="85000"/>
            </a:schemeClr>
          </a:gs>
          <a:gs pos="0">
            <a:schemeClr val="lt1"/>
          </a:gs>
        </a:gsLst>
        <a:path path="circle">
          <a:fillToRect l="50000" t="50000" r="50000" b="50000"/>
        </a:path>
      </a:gradFill>
      <a:ln w="9525" cap="flat" cmpd="sng" algn="ctr">
        <a:solidFill>
          <a:schemeClr val="lt1"/>
        </a:solidFill>
        <a:round/>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6EE6A8-7E37-4A55-A586-C8FFB78609B1}" type="datetimeFigureOut">
              <a:rPr lang="sv-SE" smtClean="0"/>
              <a:t>2015-06-01</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B16A6-5F47-4FA9-BA4D-2BDC853A44B1}" type="slidenum">
              <a:rPr lang="sv-SE" smtClean="0"/>
              <a:t>‹#›</a:t>
            </a:fld>
            <a:endParaRPr lang="sv-SE"/>
          </a:p>
        </p:txBody>
      </p:sp>
    </p:spTree>
    <p:extLst>
      <p:ext uri="{BB962C8B-B14F-4D97-AF65-F5344CB8AC3E}">
        <p14:creationId xmlns:p14="http://schemas.microsoft.com/office/powerpoint/2010/main" val="3590119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smtClean="0"/>
              <a:t>BIENVENIDOS, SOY… ES TEMPRANO</a:t>
            </a:r>
          </a:p>
          <a:p>
            <a:pPr marL="171450" indent="-171450">
              <a:buFontTx/>
              <a:buChar char="-"/>
            </a:pPr>
            <a:r>
              <a:rPr lang="es-ES" dirty="0" smtClean="0"/>
              <a:t>COLABORADORES</a:t>
            </a:r>
          </a:p>
          <a:p>
            <a:pPr marL="171450" indent="-171450">
              <a:buFontTx/>
              <a:buChar char="-"/>
            </a:pPr>
            <a:r>
              <a:rPr lang="es-ES" dirty="0" smtClean="0"/>
              <a:t>SEQUEL</a:t>
            </a:r>
          </a:p>
          <a:p>
            <a:pPr marL="171450" indent="-171450">
              <a:buFontTx/>
              <a:buChar char="-"/>
            </a:pPr>
            <a:r>
              <a:rPr lang="es-ES" dirty="0" smtClean="0"/>
              <a:t>AGENDA DEL DIA</a:t>
            </a:r>
          </a:p>
          <a:p>
            <a:pPr marL="171450" indent="-171450">
              <a:buFontTx/>
              <a:buChar char="-"/>
            </a:pPr>
            <a:r>
              <a:rPr lang="es-ES" dirty="0" smtClean="0"/>
              <a:t>HASHTAG</a:t>
            </a:r>
          </a:p>
          <a:p>
            <a:endParaRPr lang="es-ES" dirty="0" smtClean="0"/>
          </a:p>
          <a:p>
            <a:endParaRPr lang="es-ES" dirty="0" smtClean="0"/>
          </a:p>
          <a:p>
            <a:endParaRPr lang="es-ES" dirty="0" smtClean="0"/>
          </a:p>
          <a:p>
            <a:r>
              <a:rPr lang="es-ES" dirty="0" smtClean="0"/>
              <a:t>Hola, </a:t>
            </a:r>
            <a:r>
              <a:rPr lang="es-ES" baseline="0" dirty="0" smtClean="0"/>
              <a:t>b</a:t>
            </a:r>
            <a:r>
              <a:rPr lang="es-ES" dirty="0" smtClean="0"/>
              <a:t>ienvenidos</a:t>
            </a:r>
            <a:r>
              <a:rPr lang="es-ES" baseline="0" dirty="0" smtClean="0"/>
              <a:t> a la primera edición de </a:t>
            </a:r>
            <a:r>
              <a:rPr lang="es-ES" baseline="0" dirty="0" err="1" smtClean="0"/>
              <a:t>dotnetMalaga</a:t>
            </a:r>
            <a:r>
              <a:rPr lang="es-ES" baseline="0" dirty="0" smtClean="0"/>
              <a:t>. M</a:t>
            </a:r>
            <a:r>
              <a:rPr lang="es-ES" dirty="0" smtClean="0"/>
              <a:t>i nombre es Javier García, soy responsable de la oficina de</a:t>
            </a:r>
            <a:r>
              <a:rPr lang="es-ES" baseline="0" dirty="0" smtClean="0"/>
              <a:t> desarrollo en Málaga de </a:t>
            </a:r>
            <a:r>
              <a:rPr lang="es-ES" baseline="0" dirty="0" err="1" smtClean="0"/>
              <a:t>Sequel</a:t>
            </a:r>
            <a:r>
              <a:rPr lang="es-ES" baseline="0" dirty="0" smtClean="0"/>
              <a:t> y esta es la sesión sobre </a:t>
            </a:r>
            <a:r>
              <a:rPr lang="es-ES" baseline="0" dirty="0" err="1" smtClean="0"/>
              <a:t>Akka</a:t>
            </a:r>
            <a:r>
              <a:rPr lang="es-ES" baseline="0" dirty="0" smtClean="0"/>
              <a:t> y programación en el modelo de actores. En primer lugar agradeceros que hayáis venido a estas horas tan intempestivas –hacía tiempo que no me levantaba yo tan pronto un sábado-, espero que el desayuno os haya sentado bien y estéis listos para lo que nos espera.</a:t>
            </a:r>
          </a:p>
          <a:p>
            <a:endParaRPr lang="es-ES" baseline="0" dirty="0" smtClean="0"/>
          </a:p>
          <a:p>
            <a:r>
              <a:rPr lang="es-ES" baseline="0" dirty="0" smtClean="0"/>
              <a:t>Antes de pasar a la presentación en sí, quería hacer un brevísimo repaso a las empresas que han colaborado para que esto pueda ocurrir, que son 3D cube, en la que se no sólo se imparten cursos de animación y modelado en 3D, sino también muchas áreas relacionadas con el software. </a:t>
            </a:r>
            <a:r>
              <a:rPr lang="es-ES" baseline="0" dirty="0" err="1" smtClean="0"/>
              <a:t>DrWatson</a:t>
            </a:r>
            <a:r>
              <a:rPr lang="es-ES" baseline="0" dirty="0" smtClean="0"/>
              <a:t>, que es una agencia de comunicación global que está aquí al lado y a </a:t>
            </a:r>
            <a:r>
              <a:rPr lang="es-ES" baseline="0" dirty="0" err="1" smtClean="0"/>
              <a:t>Techdencias</a:t>
            </a:r>
            <a:r>
              <a:rPr lang="es-ES" baseline="0" dirty="0" smtClean="0"/>
              <a:t> que ha hecho posible que 3 de los ponentes vengan desde Barcelona para estar aquí con nosotros.</a:t>
            </a:r>
          </a:p>
          <a:p>
            <a:endParaRPr lang="es-ES" baseline="0" dirty="0" smtClean="0"/>
          </a:p>
          <a:p>
            <a:r>
              <a:rPr lang="es-ES" baseline="0" dirty="0" smtClean="0"/>
              <a:t>Por último me dejo de publicidad diciendo que </a:t>
            </a:r>
            <a:r>
              <a:rPr lang="es-ES" baseline="0" dirty="0" err="1" smtClean="0"/>
              <a:t>Sequel</a:t>
            </a:r>
            <a:r>
              <a:rPr lang="es-ES" baseline="0" dirty="0" smtClean="0"/>
              <a:t> es una gran empresa para todos aquellos que tenéis ganas de retos, cosas nuevas y pasión por el desarrollo de software. Trabajamos con el </a:t>
            </a:r>
            <a:r>
              <a:rPr lang="es-ES" baseline="0" dirty="0" err="1" smtClean="0"/>
              <a:t>stack</a:t>
            </a:r>
            <a:r>
              <a:rPr lang="es-ES" baseline="0" dirty="0" smtClean="0"/>
              <a:t> Microsoft y algunas tecnologías web que se van a ver más tarde por aquí, y nuestra oficina está a 50 metros de aquí. Somos 40 personas en Málaga (120 en total) y siempre estamos interesados en conocer gente que pueda aportar algo.</a:t>
            </a:r>
          </a:p>
          <a:p>
            <a:endParaRPr lang="es-ES" baseline="0" dirty="0" smtClean="0"/>
          </a:p>
          <a:p>
            <a:r>
              <a:rPr lang="es-ES" dirty="0" smtClean="0"/>
              <a:t>La agenda del día la tenéis en la</a:t>
            </a:r>
            <a:r>
              <a:rPr lang="es-ES" baseline="0" dirty="0" smtClean="0"/>
              <a:t> web, como sabéis habrá 4 sesiones en cada sala (8 en total), con un descanso de 15 minutos entre sesión y sesión. A las 2 terminaremos, haremos un pequeño sorteo y luego estaremos fuera en donde habéis tomado el desayuno durante un par de horas donde habrá comida y bebida, creo que va a hacer muy buen día hoy así que va a ser agradable estar en la calle.</a:t>
            </a:r>
          </a:p>
          <a:p>
            <a:endParaRPr lang="es-ES" baseline="0" dirty="0" smtClean="0"/>
          </a:p>
          <a:p>
            <a:r>
              <a:rPr lang="es-ES" baseline="0" dirty="0" smtClean="0"/>
              <a:t>Nos encantaría que nos hicierais llegar cualquier sugerencia, pregunta, queja, tanto de la organización como para la gente que expone, a través de twitter, usando el hashtag </a:t>
            </a:r>
            <a:r>
              <a:rPr lang="es-ES" baseline="0" dirty="0" err="1" smtClean="0"/>
              <a:t>dotnetmalaga</a:t>
            </a:r>
            <a:r>
              <a:rPr lang="es-ES" baseline="0" dirty="0" smtClean="0"/>
              <a:t>.</a:t>
            </a:r>
          </a:p>
          <a:p>
            <a:endParaRPr lang="es-ES" baseline="0" dirty="0" smtClean="0"/>
          </a:p>
          <a:p>
            <a:r>
              <a:rPr lang="es-ES" baseline="0" dirty="0" smtClean="0"/>
              <a:t>Y ahora, vamos al lío…</a:t>
            </a:r>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1</a:t>
            </a:fld>
            <a:endParaRPr lang="sv-SE"/>
          </a:p>
        </p:txBody>
      </p:sp>
    </p:spTree>
    <p:extLst>
      <p:ext uri="{BB962C8B-B14F-4D97-AF65-F5344CB8AC3E}">
        <p14:creationId xmlns:p14="http://schemas.microsoft.com/office/powerpoint/2010/main" val="1621882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baseline="0" dirty="0" smtClean="0"/>
              <a:t>Red social de corredores</a:t>
            </a:r>
          </a:p>
          <a:p>
            <a:pPr marL="171450" indent="-171450">
              <a:buFontTx/>
              <a:buChar char="-"/>
            </a:pPr>
            <a:endParaRPr lang="es-ES" dirty="0" smtClean="0"/>
          </a:p>
          <a:p>
            <a:r>
              <a:rPr lang="es-ES" dirty="0" smtClean="0"/>
              <a:t>Si</a:t>
            </a:r>
            <a:r>
              <a:rPr lang="es-ES" baseline="0" dirty="0" smtClean="0"/>
              <a:t> queremos crear sistemas que muestren mucha potencia y que puedan mejorar su rendimiento conforme mejoramos el procesador, tenemos que escribir sistemas que puedan paralelizarse, de manera que haya varios hilos de ejecución a la vez.</a:t>
            </a:r>
          </a:p>
          <a:p>
            <a:endParaRPr lang="es-ES" baseline="0" dirty="0" smtClean="0"/>
          </a:p>
        </p:txBody>
      </p:sp>
      <p:sp>
        <p:nvSpPr>
          <p:cNvPr id="4" name="Slide Number Placeholder 3"/>
          <p:cNvSpPr>
            <a:spLocks noGrp="1"/>
          </p:cNvSpPr>
          <p:nvPr>
            <p:ph type="sldNum" sz="quarter" idx="10"/>
          </p:nvPr>
        </p:nvSpPr>
        <p:spPr/>
        <p:txBody>
          <a:bodyPr/>
          <a:lstStyle/>
          <a:p>
            <a:fld id="{E3DB16A6-5F47-4FA9-BA4D-2BDC853A44B1}" type="slidenum">
              <a:rPr lang="sv-SE" smtClean="0"/>
              <a:t>10</a:t>
            </a:fld>
            <a:endParaRPr lang="sv-SE"/>
          </a:p>
        </p:txBody>
      </p:sp>
    </p:spTree>
    <p:extLst>
      <p:ext uri="{BB962C8B-B14F-4D97-AF65-F5344CB8AC3E}">
        <p14:creationId xmlns:p14="http://schemas.microsoft.com/office/powerpoint/2010/main" val="530930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smtClean="0"/>
              <a:t>Es fácil hacer esto?</a:t>
            </a:r>
          </a:p>
          <a:p>
            <a:pPr marL="171450" indent="-171450">
              <a:buFontTx/>
              <a:buChar char="-"/>
            </a:pPr>
            <a:r>
              <a:rPr lang="es-ES" dirty="0" smtClean="0"/>
              <a:t>Hilos, recursos compartidos,</a:t>
            </a:r>
            <a:r>
              <a:rPr lang="es-ES" baseline="0" dirty="0" smtClean="0"/>
              <a:t> </a:t>
            </a:r>
            <a:r>
              <a:rPr lang="es-ES" baseline="0" dirty="0" err="1" smtClean="0"/>
              <a:t>deadlocks</a:t>
            </a:r>
            <a:r>
              <a:rPr lang="es-ES" baseline="0" dirty="0" smtClean="0"/>
              <a:t>…</a:t>
            </a:r>
            <a:endParaRPr lang="es-ES" dirty="0" smtClean="0"/>
          </a:p>
          <a:p>
            <a:pPr marL="171450" indent="-171450">
              <a:buFontTx/>
              <a:buChar char="-"/>
            </a:pPr>
            <a:endParaRPr lang="es-ES" dirty="0" smtClean="0"/>
          </a:p>
          <a:p>
            <a:endParaRPr lang="es-ES" dirty="0" smtClean="0"/>
          </a:p>
          <a:p>
            <a:r>
              <a:rPr lang="es-ES" dirty="0" smtClean="0"/>
              <a:t>Bueno,</a:t>
            </a:r>
            <a:r>
              <a:rPr lang="es-ES" baseline="0" dirty="0" smtClean="0"/>
              <a:t> entonces ya está claro, no? Ya nos podemos ir, todo es fácil. Bueno, no, realmente no.</a:t>
            </a:r>
          </a:p>
          <a:p>
            <a:endParaRPr lang="es-ES" baseline="0" dirty="0" smtClean="0"/>
          </a:p>
          <a:p>
            <a:r>
              <a:rPr lang="es-ES" baseline="0" dirty="0" smtClean="0"/>
              <a:t>Versión a versión el manejo de hijos y recursos compartidos ha mejorado en C#, pero aún así sigue siendo algo complejo, y no es difícil encontrarse con errores, </a:t>
            </a:r>
            <a:r>
              <a:rPr lang="es-ES" baseline="0" dirty="0" err="1" smtClean="0"/>
              <a:t>deadlocks</a:t>
            </a:r>
            <a:r>
              <a:rPr lang="es-ES" baseline="0" dirty="0" smtClean="0"/>
              <a:t>, …</a:t>
            </a:r>
          </a:p>
        </p:txBody>
      </p:sp>
      <p:sp>
        <p:nvSpPr>
          <p:cNvPr id="4" name="Slide Number Placeholder 3"/>
          <p:cNvSpPr>
            <a:spLocks noGrp="1"/>
          </p:cNvSpPr>
          <p:nvPr>
            <p:ph type="sldNum" sz="quarter" idx="10"/>
          </p:nvPr>
        </p:nvSpPr>
        <p:spPr/>
        <p:txBody>
          <a:bodyPr/>
          <a:lstStyle/>
          <a:p>
            <a:fld id="{E3DB16A6-5F47-4FA9-BA4D-2BDC853A44B1}" type="slidenum">
              <a:rPr lang="sv-SE" smtClean="0"/>
              <a:t>11</a:t>
            </a:fld>
            <a:endParaRPr lang="sv-SE"/>
          </a:p>
        </p:txBody>
      </p:sp>
    </p:spTree>
    <p:extLst>
      <p:ext uri="{BB962C8B-B14F-4D97-AF65-F5344CB8AC3E}">
        <p14:creationId xmlns:p14="http://schemas.microsoft.com/office/powerpoint/2010/main" val="3132958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err="1" smtClean="0"/>
              <a:t>Locks</a:t>
            </a:r>
            <a:r>
              <a:rPr lang="es-ES" dirty="0" smtClean="0"/>
              <a:t> ensucian</a:t>
            </a:r>
            <a:r>
              <a:rPr lang="es-ES" baseline="0" dirty="0" smtClean="0"/>
              <a:t> el código</a:t>
            </a:r>
          </a:p>
          <a:p>
            <a:pPr marL="171450" indent="-171450">
              <a:buFontTx/>
              <a:buChar char="-"/>
            </a:pPr>
            <a:r>
              <a:rPr lang="es-ES" baseline="0" dirty="0" smtClean="0"/>
              <a:t>Problemas que sólo pasan en producción</a:t>
            </a:r>
          </a:p>
          <a:p>
            <a:pPr marL="171450" indent="-171450">
              <a:buFontTx/>
              <a:buChar char="-"/>
            </a:pPr>
            <a:endParaRPr lang="es-ES" baseline="0" dirty="0" smtClean="0"/>
          </a:p>
          <a:p>
            <a:pPr marL="171450" indent="-171450">
              <a:buFontTx/>
              <a:buChar char="-"/>
            </a:pPr>
            <a:endParaRPr lang="es-ES" dirty="0" smtClean="0"/>
          </a:p>
          <a:p>
            <a:endParaRPr lang="es-ES" dirty="0" smtClean="0"/>
          </a:p>
          <a:p>
            <a:r>
              <a:rPr lang="es-ES" dirty="0" smtClean="0"/>
              <a:t>Si tenemos varios</a:t>
            </a:r>
            <a:r>
              <a:rPr lang="es-ES" baseline="0" dirty="0" smtClean="0"/>
              <a:t> </a:t>
            </a:r>
            <a:r>
              <a:rPr lang="es-ES" baseline="0" dirty="0" err="1" smtClean="0"/>
              <a:t>threads</a:t>
            </a:r>
            <a:r>
              <a:rPr lang="es-ES" baseline="0" dirty="0" smtClean="0"/>
              <a:t> actuando sobre el mismo objeto entonces acabamos encontrando problemas.</a:t>
            </a:r>
          </a:p>
          <a:p>
            <a:endParaRPr lang="es-ES" dirty="0" smtClean="0"/>
          </a:p>
          <a:p>
            <a:r>
              <a:rPr lang="es-ES" dirty="0" smtClean="0"/>
              <a:t>Por ejemplo la típica</a:t>
            </a:r>
            <a:r>
              <a:rPr lang="es-ES" baseline="0" dirty="0" smtClean="0"/>
              <a:t> “</a:t>
            </a:r>
            <a:r>
              <a:rPr lang="es-ES" baseline="0" dirty="0" err="1" smtClean="0"/>
              <a:t>race</a:t>
            </a:r>
            <a:r>
              <a:rPr lang="es-ES" baseline="0" dirty="0" smtClean="0"/>
              <a:t> </a:t>
            </a:r>
            <a:r>
              <a:rPr lang="es-ES" baseline="0" dirty="0" err="1" smtClean="0"/>
              <a:t>condition</a:t>
            </a:r>
            <a:r>
              <a:rPr lang="es-ES" baseline="0" dirty="0" smtClean="0"/>
              <a:t>”, con el ejemplo clásico del banco en el que al final consigues llevarte de la cuenta 1 a la 2 más dinero del que tenías, ya que no sabemos por ejemplo en este caso cuál de los dos núcleos va a ir más rápido ejecutando – es decir, tenemos unos factores externos exógenos que hacen que esta secuencia no sea determinista.</a:t>
            </a:r>
          </a:p>
          <a:p>
            <a:endParaRPr lang="es-ES" baseline="0" dirty="0" smtClean="0"/>
          </a:p>
          <a:p>
            <a:r>
              <a:rPr lang="es-ES" baseline="0" dirty="0" smtClean="0"/>
              <a:t>Puedes solucionar esto con </a:t>
            </a:r>
            <a:r>
              <a:rPr lang="es-ES" baseline="0" dirty="0" err="1" smtClean="0"/>
              <a:t>locks</a:t>
            </a:r>
            <a:r>
              <a:rPr lang="es-ES" baseline="0" dirty="0" smtClean="0"/>
              <a:t>, etc. Pero eso ensucia el código y lo hace más lento, e incluso si hay problemas puede que el </a:t>
            </a:r>
            <a:r>
              <a:rPr lang="es-ES" baseline="0" dirty="0" err="1" smtClean="0"/>
              <a:t>lock</a:t>
            </a:r>
            <a:r>
              <a:rPr lang="es-ES" baseline="0" dirty="0" smtClean="0"/>
              <a:t> se quede indefinidamente bloqueando.</a:t>
            </a:r>
          </a:p>
          <a:p>
            <a:endParaRPr lang="es-ES" baseline="0" dirty="0" smtClean="0"/>
          </a:p>
          <a:p>
            <a:r>
              <a:rPr lang="es-ES" baseline="0" dirty="0" smtClean="0"/>
              <a:t>El mayor problema es que normalmente esto funciona todos los días en tu máquina hasta que lo llevas a producción y entonces es cuando no funciona.</a:t>
            </a:r>
          </a:p>
          <a:p>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12</a:t>
            </a:fld>
            <a:endParaRPr lang="sv-SE"/>
          </a:p>
        </p:txBody>
      </p:sp>
    </p:spTree>
    <p:extLst>
      <p:ext uri="{BB962C8B-B14F-4D97-AF65-F5344CB8AC3E}">
        <p14:creationId xmlns:p14="http://schemas.microsoft.com/office/powerpoint/2010/main" val="1997494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a:t>
            </a:r>
            <a:r>
              <a:rPr lang="sv-SE" baseline="0" dirty="0" smtClean="0"/>
              <a:t> Red social de corredores</a:t>
            </a:r>
            <a:endParaRPr lang="sv-SE" dirty="0" smtClean="0"/>
          </a:p>
          <a:p>
            <a:endParaRPr lang="sv-SE" dirty="0" smtClean="0"/>
          </a:p>
          <a:p>
            <a:r>
              <a:rPr lang="sv-SE" dirty="0" smtClean="0"/>
              <a:t>Bueno, además de la dificultad</a:t>
            </a:r>
            <a:r>
              <a:rPr lang="sv-SE" baseline="0" dirty="0" smtClean="0"/>
              <a:t> inherente a programar aplicaciones multihilo con sincronizaciones entre los threads tenemos otro problema. Qué pasa si esta red social de runners tiene tanto éxito que con uno de los servidores que tenemos en Azure no es suficiente? Podríamos entonces ponerlo en otro servidor más potente, un A9 o yo qué sé, pero digamos que seguimos teniendo éxito y ni siquiera eso nos vale (a esas alturas a no ser que nuestro software fuera rematadamente malo probablemente ya habríamos contratado a alguien con lo cual no sería nuestro problema, pero bueno, vamos a suponer que seguimos estando muy cerca del código).</a:t>
            </a:r>
          </a:p>
          <a:p>
            <a:endParaRPr lang="sv-SE" baseline="0" dirty="0" smtClean="0"/>
          </a:p>
          <a:p>
            <a:r>
              <a:rPr lang="sv-SE" baseline="0" dirty="0" smtClean="0"/>
              <a:t>Bueno, este caso ya scale up (que es lo que estábamos haciendo hasta este momento) no nos servirá, y tenemos que empezar a utilizar otra estrategia. Empezamos a utilizar otras máquinas y a repartir carga de trabajo no ya entre núcleos sino entre servidores enteros.</a:t>
            </a:r>
            <a:endParaRPr lang="sv-SE" dirty="0"/>
          </a:p>
        </p:txBody>
      </p:sp>
      <p:sp>
        <p:nvSpPr>
          <p:cNvPr id="4" name="Slide Number Placeholder 3"/>
          <p:cNvSpPr>
            <a:spLocks noGrp="1"/>
          </p:cNvSpPr>
          <p:nvPr>
            <p:ph type="sldNum" sz="quarter" idx="10"/>
          </p:nvPr>
        </p:nvSpPr>
        <p:spPr/>
        <p:txBody>
          <a:bodyPr/>
          <a:lstStyle/>
          <a:p>
            <a:fld id="{E3DB16A6-5F47-4FA9-BA4D-2BDC853A44B1}" type="slidenum">
              <a:rPr lang="sv-SE" smtClean="0"/>
              <a:t>13</a:t>
            </a:fld>
            <a:endParaRPr lang="sv-SE"/>
          </a:p>
        </p:txBody>
      </p:sp>
    </p:spTree>
    <p:extLst>
      <p:ext uri="{BB962C8B-B14F-4D97-AF65-F5344CB8AC3E}">
        <p14:creationId xmlns:p14="http://schemas.microsoft.com/office/powerpoint/2010/main" val="1500852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En</a:t>
            </a:r>
            <a:r>
              <a:rPr lang="sv-SE" baseline="0" dirty="0" smtClean="0"/>
              <a:t> este punto es cuando llega un consultor a echarle una mano a nuestro amigo el de la red social de corredores y le dice ”tú lo que necesitas es un sistema reactivo”. Y se queda tan pancho.</a:t>
            </a:r>
          </a:p>
          <a:p>
            <a:endParaRPr lang="sv-SE" baseline="0" dirty="0" smtClean="0"/>
          </a:p>
          <a:p>
            <a:r>
              <a:rPr lang="sv-SE" baseline="0" dirty="0" smtClean="0"/>
              <a:t>Bueno, qué es un sistema reactivo? Pues el que cumple esos requisitos:</a:t>
            </a:r>
          </a:p>
          <a:p>
            <a:endParaRPr lang="sv-SE" baseline="0" dirty="0" smtClean="0"/>
          </a:p>
          <a:p>
            <a:pPr marL="171450" indent="-171450">
              <a:buFont typeface="Arial" panose="020B0604020202020204" pitchFamily="34" charset="0"/>
              <a:buChar char="•"/>
            </a:pPr>
            <a:r>
              <a:rPr lang="sv-SE" baseline="0" dirty="0" smtClean="0"/>
              <a:t>Responsive: Que responde a lo que el usuario hace en un tiempo razonable. Y también que si hay problemas se arreglan rápido.</a:t>
            </a:r>
          </a:p>
          <a:p>
            <a:pPr marL="171450" indent="-171450">
              <a:buFont typeface="Arial" panose="020B0604020202020204" pitchFamily="34" charset="0"/>
              <a:buChar char="•"/>
            </a:pPr>
            <a:r>
              <a:rPr lang="sv-SE" baseline="0" dirty="0" smtClean="0"/>
              <a:t>Resilent:. El sistema sigue siendo responsive incluso cuando hay fallos – esto se consigue con replicación, compartición de los errores, delegación de tareas... Los errores no salen del lugar donde se han producido, y no se expanden por ahí. Como en alien cuando cerraban las compuertas.</a:t>
            </a:r>
          </a:p>
          <a:p>
            <a:pPr marL="171450" indent="-171450">
              <a:buFont typeface="Arial" panose="020B0604020202020204" pitchFamily="34" charset="0"/>
              <a:buChar char="•"/>
            </a:pPr>
            <a:r>
              <a:rPr lang="sv-SE" baseline="0" dirty="0" smtClean="0"/>
              <a:t>Elastic: El sistema se queda responsive independientemente de la carga, si hay más peticiones, pues se aumenta los recursos.</a:t>
            </a:r>
          </a:p>
          <a:p>
            <a:pPr marL="171450" indent="-171450">
              <a:buFont typeface="Arial" panose="020B0604020202020204" pitchFamily="34" charset="0"/>
              <a:buChar char="•"/>
            </a:pPr>
            <a:r>
              <a:rPr lang="sv-SE" baseline="0" dirty="0" smtClean="0"/>
              <a:t>Message driven: Los sistemas reactivos se basan en paso de mensajes, de manera que de igual dónde estén los componentes, que haya colas de manera que en situación de mucha carga no se sature el sistema, que no sea bloqueante, etc.</a:t>
            </a:r>
          </a:p>
          <a:p>
            <a:pPr marL="171450" indent="-171450">
              <a:buFont typeface="Arial" panose="020B0604020202020204" pitchFamily="34" charset="0"/>
              <a:buChar char="•"/>
            </a:pPr>
            <a:endParaRPr lang="sv-SE" baseline="0" dirty="0" smtClean="0"/>
          </a:p>
          <a:p>
            <a:pPr marL="0" indent="0">
              <a:buFont typeface="Arial" panose="020B0604020202020204" pitchFamily="34" charset="0"/>
              <a:buNone/>
            </a:pPr>
            <a:r>
              <a:rPr lang="sv-SE" baseline="0" dirty="0" smtClean="0"/>
              <a:t>Pues eso, el consultor al final no era un vende motos, tenía razón, eso es justo lo que queremos.</a:t>
            </a:r>
          </a:p>
          <a:p>
            <a:pPr marL="0" indent="0">
              <a:buFont typeface="Arial" panose="020B0604020202020204" pitchFamily="34" charset="0"/>
              <a:buNone/>
            </a:pPr>
            <a:endParaRPr lang="sv-SE" baseline="0" dirty="0" smtClean="0"/>
          </a:p>
        </p:txBody>
      </p:sp>
      <p:sp>
        <p:nvSpPr>
          <p:cNvPr id="4" name="Slide Number Placeholder 3"/>
          <p:cNvSpPr>
            <a:spLocks noGrp="1"/>
          </p:cNvSpPr>
          <p:nvPr>
            <p:ph type="sldNum" sz="quarter" idx="10"/>
          </p:nvPr>
        </p:nvSpPr>
        <p:spPr/>
        <p:txBody>
          <a:bodyPr/>
          <a:lstStyle/>
          <a:p>
            <a:fld id="{E3DB16A6-5F47-4FA9-BA4D-2BDC853A44B1}" type="slidenum">
              <a:rPr lang="sv-SE" smtClean="0"/>
              <a:t>14</a:t>
            </a:fld>
            <a:endParaRPr lang="sv-SE"/>
          </a:p>
        </p:txBody>
      </p:sp>
    </p:spTree>
    <p:extLst>
      <p:ext uri="{BB962C8B-B14F-4D97-AF65-F5344CB8AC3E}">
        <p14:creationId xmlns:p14="http://schemas.microsoft.com/office/powerpoint/2010/main" val="4143920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Bueno,</a:t>
            </a:r>
            <a:r>
              <a:rPr lang="es-ES" baseline="0" dirty="0" smtClean="0"/>
              <a:t> entonces hemos visto que queremos unas cuantas cosas, así que veamos qué tenemos en nuestra caja de herramientas:</a:t>
            </a:r>
          </a:p>
          <a:p>
            <a:endParaRPr lang="es-ES" baseline="0" dirty="0" smtClean="0"/>
          </a:p>
          <a:p>
            <a:pPr marL="171450" indent="-171450">
              <a:buFont typeface="Arial" panose="020B0604020202020204" pitchFamily="34" charset="0"/>
              <a:buChar char="•"/>
            </a:pPr>
            <a:r>
              <a:rPr lang="es-ES" baseline="0" dirty="0" smtClean="0"/>
              <a:t>Para aumentar el paralelismo (el </a:t>
            </a:r>
            <a:r>
              <a:rPr lang="es-ES" baseline="0" dirty="0" err="1" smtClean="0"/>
              <a:t>scale</a:t>
            </a:r>
            <a:r>
              <a:rPr lang="es-ES" baseline="0" dirty="0" smtClean="0"/>
              <a:t> up) en </a:t>
            </a:r>
            <a:r>
              <a:rPr lang="es-ES" baseline="0" dirty="0" err="1" smtClean="0"/>
              <a:t>.Net</a:t>
            </a:r>
            <a:r>
              <a:rPr lang="es-ES" baseline="0" dirty="0" smtClean="0"/>
              <a:t> tenemos soluciones como </a:t>
            </a:r>
            <a:r>
              <a:rPr lang="es-ES" baseline="0" dirty="0" err="1" smtClean="0"/>
              <a:t>Parallel</a:t>
            </a:r>
            <a:r>
              <a:rPr lang="es-ES" baseline="0" dirty="0" smtClean="0"/>
              <a:t> </a:t>
            </a:r>
            <a:r>
              <a:rPr lang="es-ES" baseline="0" dirty="0" err="1" smtClean="0"/>
              <a:t>Linq</a:t>
            </a:r>
            <a:r>
              <a:rPr lang="es-ES" baseline="0" dirty="0" smtClean="0"/>
              <a:t>, </a:t>
            </a:r>
            <a:r>
              <a:rPr lang="es-ES" baseline="0" dirty="0" err="1" smtClean="0"/>
              <a:t>async</a:t>
            </a:r>
            <a:r>
              <a:rPr lang="es-ES" baseline="0" dirty="0" smtClean="0"/>
              <a:t> </a:t>
            </a:r>
            <a:r>
              <a:rPr lang="es-ES" baseline="0" dirty="0" err="1" smtClean="0"/>
              <a:t>await</a:t>
            </a:r>
            <a:r>
              <a:rPr lang="es-ES" baseline="0" dirty="0" smtClean="0"/>
              <a:t>, </a:t>
            </a:r>
            <a:r>
              <a:rPr lang="es-ES" baseline="0" dirty="0" err="1" smtClean="0"/>
              <a:t>Threads</a:t>
            </a:r>
            <a:r>
              <a:rPr lang="es-ES" baseline="0" dirty="0" smtClean="0"/>
              <a:t> – como hemos visto hay que tener algo de cuidado y </a:t>
            </a:r>
            <a:r>
              <a:rPr lang="es-ES" baseline="0" dirty="0" err="1" smtClean="0"/>
              <a:t>debuggear</a:t>
            </a:r>
            <a:r>
              <a:rPr lang="es-ES" baseline="0" dirty="0" smtClean="0"/>
              <a:t> algunas veces puede ser complicado</a:t>
            </a:r>
          </a:p>
          <a:p>
            <a:pPr marL="171450" indent="-171450">
              <a:buFont typeface="Arial" panose="020B0604020202020204" pitchFamily="34" charset="0"/>
              <a:buChar char="•"/>
            </a:pPr>
            <a:r>
              <a:rPr lang="es-ES" baseline="0" dirty="0" smtClean="0"/>
              <a:t>Para hacer el </a:t>
            </a:r>
            <a:r>
              <a:rPr lang="es-ES" baseline="0" dirty="0" err="1" smtClean="0"/>
              <a:t>scale</a:t>
            </a:r>
            <a:r>
              <a:rPr lang="es-ES" baseline="0" dirty="0" smtClean="0"/>
              <a:t> </a:t>
            </a:r>
            <a:r>
              <a:rPr lang="es-ES" baseline="0" dirty="0" err="1" smtClean="0"/>
              <a:t>out</a:t>
            </a:r>
            <a:r>
              <a:rPr lang="es-ES" baseline="0" dirty="0" smtClean="0"/>
              <a:t> tenemos soluciones como WCF, Web API, colas como MSMQ</a:t>
            </a:r>
          </a:p>
          <a:p>
            <a:pPr marL="171450" indent="-171450">
              <a:buFont typeface="Arial" panose="020B0604020202020204" pitchFamily="34" charset="0"/>
              <a:buChar char="•"/>
            </a:pPr>
            <a:r>
              <a:rPr lang="es-ES" baseline="0" dirty="0" smtClean="0"/>
              <a:t>Para hacer que el sistema sea elástico pues…</a:t>
            </a:r>
          </a:p>
          <a:p>
            <a:pPr marL="171450" indent="-171450">
              <a:buFont typeface="Arial" panose="020B0604020202020204" pitchFamily="34" charset="0"/>
              <a:buChar char="•"/>
            </a:pPr>
            <a:endParaRPr lang="es-ES" baseline="0" dirty="0" smtClean="0"/>
          </a:p>
          <a:p>
            <a:pPr marL="0" indent="0">
              <a:buFont typeface="Arial" panose="020B0604020202020204" pitchFamily="34" charset="0"/>
              <a:buNone/>
            </a:pPr>
            <a:r>
              <a:rPr lang="es-ES" baseline="0" dirty="0" smtClean="0"/>
              <a:t>En resumen, que las soluciones “clásicas” tienen sus problemas.</a:t>
            </a:r>
          </a:p>
          <a:p>
            <a:pPr marL="0" indent="0">
              <a:buFont typeface="Arial" panose="020B0604020202020204" pitchFamily="34" charset="0"/>
              <a:buNone/>
            </a:pPr>
            <a:endParaRPr lang="es-ES" baseline="0" dirty="0" smtClean="0"/>
          </a:p>
          <a:p>
            <a:pPr marL="0" indent="0">
              <a:buFont typeface="Arial" panose="020B0604020202020204" pitchFamily="34" charset="0"/>
              <a:buNone/>
            </a:pPr>
            <a:r>
              <a:rPr lang="es-ES" baseline="0" dirty="0" smtClean="0"/>
              <a:t>Y es ahora, con todo este contexto, cuando empezamos a hablar de </a:t>
            </a:r>
            <a:r>
              <a:rPr lang="es-ES" baseline="0" dirty="0" err="1" smtClean="0"/>
              <a:t>Akka</a:t>
            </a:r>
            <a:r>
              <a:rPr lang="es-ES" baseline="0" dirty="0" smtClean="0"/>
              <a:t>.</a:t>
            </a:r>
          </a:p>
          <a:p>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15</a:t>
            </a:fld>
            <a:endParaRPr lang="sv-SE"/>
          </a:p>
        </p:txBody>
      </p:sp>
    </p:spTree>
    <p:extLst>
      <p:ext uri="{BB962C8B-B14F-4D97-AF65-F5344CB8AC3E}">
        <p14:creationId xmlns:p14="http://schemas.microsoft.com/office/powerpoint/2010/main" val="3860640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sv-SE" dirty="0" smtClean="0"/>
              <a:t>Akka</a:t>
            </a:r>
            <a:r>
              <a:rPr lang="sv-SE" baseline="0" dirty="0" smtClean="0"/>
              <a:t> en Java / Scala</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sv-SE" baseline="0" dirty="0" smtClean="0"/>
              <a:t>Paypal Twitter LinkedIn Walmart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sv-SE" baseline="0" dirty="0" smtClean="0"/>
              <a:t>Akka.net C# y F#, Akka I/O / Persistence</a:t>
            </a:r>
            <a:endParaRPr lang="sv-S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sv-SE"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sv-SE"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sv-SE" dirty="0" smtClean="0"/>
              <a:t>Akka.net</a:t>
            </a:r>
            <a:r>
              <a:rPr lang="sv-SE" baseline="0" dirty="0" smtClean="0"/>
              <a:t> es un port a .Net </a:t>
            </a:r>
            <a:r>
              <a:rPr lang="es-ES" baseline="0" dirty="0" smtClean="0"/>
              <a:t>de </a:t>
            </a:r>
            <a:r>
              <a:rPr lang="es-ES" baseline="0" dirty="0" err="1" smtClean="0"/>
              <a:t>Akka</a:t>
            </a:r>
            <a:r>
              <a:rPr lang="es-ES" baseline="0" dirty="0" smtClean="0"/>
              <a:t>, que es el modelo de actores que una empresa llamada </a:t>
            </a:r>
            <a:r>
              <a:rPr lang="es-ES" baseline="0" dirty="0" err="1" smtClean="0"/>
              <a:t>Typesafe</a:t>
            </a:r>
            <a:r>
              <a:rPr lang="es-ES" baseline="0" dirty="0" smtClean="0"/>
              <a:t> creó para Java. Roger </a:t>
            </a:r>
            <a:r>
              <a:rPr lang="es-ES" baseline="0" dirty="0" err="1" smtClean="0"/>
              <a:t>Alsing</a:t>
            </a:r>
            <a:r>
              <a:rPr lang="es-ES" baseline="0" dirty="0" smtClean="0"/>
              <a:t> es una de las dos personas que empezó con el </a:t>
            </a:r>
            <a:r>
              <a:rPr lang="es-ES" baseline="0" dirty="0" err="1" smtClean="0"/>
              <a:t>port</a:t>
            </a:r>
            <a:r>
              <a:rPr lang="es-ES" baseline="0" dirty="0" smtClean="0"/>
              <a:t> (había dos personas haciendo lo mismo por separado a la vez, una en Suecia y otra en Estados Unidos, y cosas del software libre… al final se unieron en una).</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err="1" smtClean="0"/>
              <a:t>Akka</a:t>
            </a:r>
            <a:r>
              <a:rPr lang="es-ES" baseline="0" dirty="0" smtClean="0"/>
              <a:t> es bastante importante en la comunidad Java / </a:t>
            </a:r>
            <a:r>
              <a:rPr lang="es-ES" baseline="0" dirty="0" err="1" smtClean="0"/>
              <a:t>Scala</a:t>
            </a:r>
            <a:r>
              <a:rPr lang="es-ES" baseline="0" dirty="0" smtClean="0"/>
              <a:t>, y empresas como </a:t>
            </a:r>
            <a:r>
              <a:rPr lang="es-ES" baseline="0" dirty="0" err="1" smtClean="0"/>
              <a:t>Paypal</a:t>
            </a:r>
            <a:r>
              <a:rPr lang="es-ES" baseline="0" dirty="0" smtClean="0"/>
              <a:t>, Twitter, </a:t>
            </a:r>
            <a:r>
              <a:rPr lang="es-ES" baseline="0" dirty="0" err="1" smtClean="0"/>
              <a:t>Linkedn</a:t>
            </a:r>
            <a:r>
              <a:rPr lang="es-ES" baseline="0" dirty="0" smtClean="0"/>
              <a:t> o </a:t>
            </a:r>
            <a:r>
              <a:rPr lang="es-ES" baseline="0" dirty="0" err="1" smtClean="0"/>
              <a:t>Walmart</a:t>
            </a:r>
            <a:r>
              <a:rPr lang="es-ES" baseline="0" dirty="0" smtClean="0"/>
              <a:t> lo usan de una u otra forma. De hecho en las últimas versiones de </a:t>
            </a:r>
            <a:r>
              <a:rPr lang="es-ES" baseline="0" dirty="0" err="1" smtClean="0"/>
              <a:t>Scala</a:t>
            </a:r>
            <a:r>
              <a:rPr lang="es-ES" baseline="0" dirty="0" smtClean="0"/>
              <a:t> la implementación de </a:t>
            </a:r>
            <a:r>
              <a:rPr lang="es-ES" baseline="0" dirty="0" err="1" smtClean="0"/>
              <a:t>Akka</a:t>
            </a:r>
            <a:r>
              <a:rPr lang="es-ES" baseline="0" dirty="0" smtClean="0"/>
              <a:t> está incluida en el lenguaje.</a:t>
            </a:r>
          </a:p>
          <a:p>
            <a:pPr marL="0" marR="0" indent="0" algn="l" defTabSz="914400" rtl="0" eaLnBrk="1" fontAlgn="auto" latinLnBrk="0" hangingPunct="1">
              <a:lnSpc>
                <a:spcPct val="100000"/>
              </a:lnSpc>
              <a:spcBef>
                <a:spcPts val="0"/>
              </a:spcBef>
              <a:spcAft>
                <a:spcPts val="0"/>
              </a:spcAft>
              <a:buClrTx/>
              <a:buSzTx/>
              <a:buFontTx/>
              <a:buNone/>
              <a:tabLst/>
              <a:defRPr/>
            </a:pPr>
            <a:endParaRPr lang="es-E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Como con muchas librerías y </a:t>
            </a:r>
            <a:r>
              <a:rPr lang="es-ES" baseline="0" dirty="0" err="1" smtClean="0"/>
              <a:t>frameworks</a:t>
            </a:r>
            <a:r>
              <a:rPr lang="es-ES" baseline="0" dirty="0" smtClean="0"/>
              <a:t> de Java, al final ha acabado siendo portado a </a:t>
            </a:r>
            <a:r>
              <a:rPr lang="es-ES" baseline="0" dirty="0" err="1" smtClean="0"/>
              <a:t>.Net</a:t>
            </a:r>
            <a:r>
              <a:rPr lang="es-ES" baseline="0" dirty="0" smtClean="0"/>
              <a:t> para ser usado con C# y F#. Todavía hay funcionalidades en </a:t>
            </a:r>
            <a:r>
              <a:rPr lang="es-ES" baseline="0" dirty="0" err="1" smtClean="0"/>
              <a:t>Akka</a:t>
            </a:r>
            <a:r>
              <a:rPr lang="es-ES" baseline="0" dirty="0" smtClean="0"/>
              <a:t> que no han sido portadas a </a:t>
            </a:r>
            <a:r>
              <a:rPr lang="es-ES" baseline="0" dirty="0" err="1" smtClean="0"/>
              <a:t>Akka.Net</a:t>
            </a:r>
            <a:r>
              <a:rPr lang="es-ES" baseline="0" dirty="0" smtClean="0"/>
              <a:t>, como por ejemplo </a:t>
            </a:r>
            <a:r>
              <a:rPr lang="es-ES" baseline="0" dirty="0" err="1" smtClean="0"/>
              <a:t>Akka</a:t>
            </a:r>
            <a:r>
              <a:rPr lang="es-ES" baseline="0" dirty="0" smtClean="0"/>
              <a:t> I/O (spray), </a:t>
            </a:r>
            <a:r>
              <a:rPr lang="es-ES" baseline="0" dirty="0" err="1" smtClean="0"/>
              <a:t>Akka.Persistence</a:t>
            </a:r>
            <a:endParaRPr lang="es-ES" baseline="0" dirty="0" smtClean="0"/>
          </a:p>
        </p:txBody>
      </p:sp>
      <p:sp>
        <p:nvSpPr>
          <p:cNvPr id="4" name="Slide Number Placeholder 3"/>
          <p:cNvSpPr>
            <a:spLocks noGrp="1"/>
          </p:cNvSpPr>
          <p:nvPr>
            <p:ph type="sldNum" sz="quarter" idx="10"/>
          </p:nvPr>
        </p:nvSpPr>
        <p:spPr/>
        <p:txBody>
          <a:bodyPr/>
          <a:lstStyle/>
          <a:p>
            <a:fld id="{E3DB16A6-5F47-4FA9-BA4D-2BDC853A44B1}" type="slidenum">
              <a:rPr lang="sv-SE" smtClean="0"/>
              <a:t>16</a:t>
            </a:fld>
            <a:endParaRPr lang="sv-SE"/>
          </a:p>
        </p:txBody>
      </p:sp>
    </p:spTree>
    <p:extLst>
      <p:ext uri="{BB962C8B-B14F-4D97-AF65-F5344CB8AC3E}">
        <p14:creationId xmlns:p14="http://schemas.microsoft.com/office/powerpoint/2010/main" val="833030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Qué ofrece Akka.net?</a:t>
            </a:r>
          </a:p>
          <a:p>
            <a:endParaRPr lang="sv-SE" dirty="0" smtClean="0"/>
          </a:p>
          <a:p>
            <a:pPr marL="171450" indent="-171450">
              <a:buFont typeface="Arial" panose="020B0604020202020204" pitchFamily="34" charset="0"/>
              <a:buChar char="•"/>
            </a:pPr>
            <a:r>
              <a:rPr lang="sv-SE" dirty="0" smtClean="0"/>
              <a:t>Pues para Scale Up</a:t>
            </a:r>
            <a:r>
              <a:rPr lang="sv-SE" baseline="0" dirty="0" smtClean="0"/>
              <a:t> tenemos lo esencial en un modelo de actores que es un Akka.Actor.</a:t>
            </a:r>
          </a:p>
          <a:p>
            <a:pPr marL="171450" indent="-171450">
              <a:buFont typeface="Arial" panose="020B0604020202020204" pitchFamily="34" charset="0"/>
              <a:buChar char="•"/>
            </a:pPr>
            <a:r>
              <a:rPr lang="sv-SE" baseline="0" dirty="0" smtClean="0"/>
              <a:t>Para Scale out tenemos un sistema de comunicación llamado Akka.Remote</a:t>
            </a:r>
            <a:r>
              <a:rPr lang="sv-SE" baseline="0" dirty="0"/>
              <a:t> </a:t>
            </a:r>
            <a:r>
              <a:rPr lang="sv-SE" baseline="0" dirty="0" smtClean="0"/>
              <a:t>– que permite interactuar con actores exactamente igual que si estuviera en la misma máquina. Esto incluye tanto comunicación entre actores, como creación de actores en sistemas de remotos (salvando distancias como que el actor y los parámetros de creación del actor tienen que ser serializable, etc.). La comunicación es siempre peer to peer y simétrica.</a:t>
            </a:r>
          </a:p>
          <a:p>
            <a:pPr marL="171450" indent="-171450">
              <a:buFont typeface="Arial" panose="020B0604020202020204" pitchFamily="34" charset="0"/>
              <a:buChar char="•"/>
            </a:pPr>
            <a:r>
              <a:rPr lang="sv-SE" baseline="0" dirty="0" smtClean="0"/>
              <a:t>Para proporcionar elasticidad tenemos Akka.Cluster, en el que tenemos por lo menos 1 nodo inicial, y luego ir añadiendo más nodos elásticamente sin que haya que cambiar código o configuración (conforme añadimos nodos ellos mismos descubrirán lo que hay en el cluster y se les irá dando trabajo). Conforme se van añadiendo nodos pues se van añadiendo a la red y si alguno muere se van quitando y reajustando los enlaces entre nodos. Esto es parecido a como funcionan otros sistemas como Cassandra.</a:t>
            </a:r>
          </a:p>
          <a:p>
            <a:pPr marL="0" indent="0">
              <a:buFont typeface="Arial" panose="020B0604020202020204" pitchFamily="34" charset="0"/>
              <a:buNone/>
            </a:pPr>
            <a:endParaRPr lang="sv-SE" baseline="0" dirty="0" smtClean="0"/>
          </a:p>
          <a:p>
            <a:pPr marL="0" indent="0">
              <a:buFont typeface="Arial" panose="020B0604020202020204" pitchFamily="34" charset="0"/>
              <a:buNone/>
            </a:pPr>
            <a:r>
              <a:rPr lang="sv-SE" baseline="0" dirty="0" smtClean="0"/>
              <a:t>Apache 2.0 license</a:t>
            </a:r>
          </a:p>
          <a:p>
            <a:pPr marL="0" indent="0">
              <a:buFont typeface="Arial" panose="020B0604020202020204" pitchFamily="34" charset="0"/>
              <a:buNone/>
            </a:pPr>
            <a:endParaRPr lang="sv-SE" baseline="0" dirty="0" smtClean="0"/>
          </a:p>
        </p:txBody>
      </p:sp>
      <p:sp>
        <p:nvSpPr>
          <p:cNvPr id="4" name="Slide Number Placeholder 3"/>
          <p:cNvSpPr>
            <a:spLocks noGrp="1"/>
          </p:cNvSpPr>
          <p:nvPr>
            <p:ph type="sldNum" sz="quarter" idx="10"/>
          </p:nvPr>
        </p:nvSpPr>
        <p:spPr/>
        <p:txBody>
          <a:bodyPr/>
          <a:lstStyle/>
          <a:p>
            <a:fld id="{E3DB16A6-5F47-4FA9-BA4D-2BDC853A44B1}" type="slidenum">
              <a:rPr lang="sv-SE" smtClean="0"/>
              <a:t>17</a:t>
            </a:fld>
            <a:endParaRPr lang="sv-SE"/>
          </a:p>
        </p:txBody>
      </p:sp>
    </p:spTree>
    <p:extLst>
      <p:ext uri="{BB962C8B-B14F-4D97-AF65-F5344CB8AC3E}">
        <p14:creationId xmlns:p14="http://schemas.microsoft.com/office/powerpoint/2010/main" val="393783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Con todo esto que hemos contado podemos ver que scale up y scale out al final acaba</a:t>
            </a:r>
            <a:r>
              <a:rPr lang="sv-SE" baseline="0" dirty="0" smtClean="0"/>
              <a:t> siendo lo mismo.</a:t>
            </a:r>
            <a:endParaRPr lang="sv-SE" dirty="0"/>
          </a:p>
        </p:txBody>
      </p:sp>
      <p:sp>
        <p:nvSpPr>
          <p:cNvPr id="4" name="Slide Number Placeholder 3"/>
          <p:cNvSpPr>
            <a:spLocks noGrp="1"/>
          </p:cNvSpPr>
          <p:nvPr>
            <p:ph type="sldNum" sz="quarter" idx="10"/>
          </p:nvPr>
        </p:nvSpPr>
        <p:spPr/>
        <p:txBody>
          <a:bodyPr/>
          <a:lstStyle/>
          <a:p>
            <a:fld id="{E3DB16A6-5F47-4FA9-BA4D-2BDC853A44B1}" type="slidenum">
              <a:rPr lang="sv-SE" smtClean="0"/>
              <a:t>18</a:t>
            </a:fld>
            <a:endParaRPr lang="sv-SE"/>
          </a:p>
        </p:txBody>
      </p:sp>
    </p:spTree>
    <p:extLst>
      <p:ext uri="{BB962C8B-B14F-4D97-AF65-F5344CB8AC3E}">
        <p14:creationId xmlns:p14="http://schemas.microsoft.com/office/powerpoint/2010/main" val="2731746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3DB16A6-5F47-4FA9-BA4D-2BDC853A44B1}" type="slidenum">
              <a:rPr lang="sv-SE" smtClean="0"/>
              <a:t>19</a:t>
            </a:fld>
            <a:endParaRPr lang="sv-SE"/>
          </a:p>
        </p:txBody>
      </p:sp>
    </p:spTree>
    <p:extLst>
      <p:ext uri="{BB962C8B-B14F-4D97-AF65-F5344CB8AC3E}">
        <p14:creationId xmlns:p14="http://schemas.microsoft.com/office/powerpoint/2010/main" val="918737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baseline="0" dirty="0" smtClean="0"/>
              <a:t>Datos contacto</a:t>
            </a:r>
          </a:p>
          <a:p>
            <a:pPr marL="171450" indent="-171450">
              <a:buFontTx/>
              <a:buChar char="-"/>
            </a:pPr>
            <a:r>
              <a:rPr lang="es-ES" baseline="0" dirty="0" smtClean="0"/>
              <a:t>Conocéis AKKA? Nombre </a:t>
            </a:r>
            <a:r>
              <a:rPr lang="es-ES" baseline="0" dirty="0" err="1" smtClean="0"/>
              <a:t>Akka</a:t>
            </a:r>
            <a:endParaRPr lang="es-ES" baseline="0" dirty="0" smtClean="0"/>
          </a:p>
          <a:p>
            <a:pPr marL="171450" indent="-171450">
              <a:buFontTx/>
              <a:buChar char="-"/>
            </a:pPr>
            <a:r>
              <a:rPr lang="es-ES" baseline="0" dirty="0" smtClean="0"/>
              <a:t>Agenda</a:t>
            </a:r>
          </a:p>
          <a:p>
            <a:pPr marL="171450" indent="-171450">
              <a:buFontTx/>
              <a:buChar char="-"/>
            </a:pPr>
            <a:endParaRPr lang="es-ES" baseline="0" dirty="0" smtClean="0"/>
          </a:p>
          <a:p>
            <a:pPr marL="171450" indent="-171450">
              <a:buFontTx/>
              <a:buChar char="-"/>
            </a:pPr>
            <a:endParaRPr lang="es-ES" dirty="0" smtClean="0"/>
          </a:p>
          <a:p>
            <a:endParaRPr lang="es-ES" dirty="0" smtClean="0"/>
          </a:p>
          <a:p>
            <a:r>
              <a:rPr lang="es-ES" dirty="0" smtClean="0"/>
              <a:t>Bueno,</a:t>
            </a:r>
            <a:r>
              <a:rPr lang="es-ES" baseline="0" dirty="0" smtClean="0"/>
              <a:t> ahí van mis datos de contacto, y también quería preguntar quién sabe lo que es programar en el modelo de actores y, bueno, si alguien conoce </a:t>
            </a:r>
            <a:r>
              <a:rPr lang="es-ES" baseline="0" dirty="0" err="1" smtClean="0"/>
              <a:t>Akka</a:t>
            </a:r>
            <a:r>
              <a:rPr lang="es-ES" baseline="0" dirty="0" smtClean="0"/>
              <a:t> / </a:t>
            </a:r>
            <a:r>
              <a:rPr lang="es-ES" baseline="0" dirty="0" err="1" smtClean="0"/>
              <a:t>Akka.Net</a:t>
            </a:r>
            <a:r>
              <a:rPr lang="es-ES" baseline="0" dirty="0" smtClean="0"/>
              <a:t>? Sí? No? Si es así, creo que esta presentación va a ser un poco básica, espero que el café haga efecto para todos.</a:t>
            </a:r>
          </a:p>
          <a:p>
            <a:endParaRPr lang="es-ES" baseline="0" dirty="0" smtClean="0"/>
          </a:p>
          <a:p>
            <a:r>
              <a:rPr lang="es-ES" baseline="0" dirty="0" smtClean="0"/>
              <a:t>Bueno, </a:t>
            </a:r>
            <a:r>
              <a:rPr lang="es-ES" baseline="0" dirty="0" err="1" smtClean="0"/>
              <a:t>Akka</a:t>
            </a:r>
            <a:r>
              <a:rPr lang="es-ES" baseline="0" dirty="0" smtClean="0"/>
              <a:t> es un monte que hay en Suecia y también la diosa de la belleza y la bondad en la mitología sueca. También da la casualidad que es el </a:t>
            </a:r>
            <a:r>
              <a:rPr lang="es-ES" baseline="0" dirty="0" err="1" smtClean="0"/>
              <a:t>palídromo</a:t>
            </a:r>
            <a:r>
              <a:rPr lang="es-ES" baseline="0" dirty="0" smtClean="0"/>
              <a:t> de Actor </a:t>
            </a:r>
            <a:r>
              <a:rPr lang="es-ES" baseline="0" dirty="0" err="1" smtClean="0"/>
              <a:t>Kernel</a:t>
            </a:r>
            <a:r>
              <a:rPr lang="es-ES" baseline="0" dirty="0" smtClean="0"/>
              <a:t> y otras cuantas cosas más.</a:t>
            </a:r>
          </a:p>
          <a:p>
            <a:endParaRPr lang="es-ES" baseline="0" dirty="0" smtClean="0"/>
          </a:p>
          <a:p>
            <a:r>
              <a:rPr lang="es-ES" baseline="0" dirty="0" smtClean="0"/>
              <a:t>Voy a empezar justificando el por qué, luego veremos qué es y qué ofrece </a:t>
            </a:r>
            <a:r>
              <a:rPr lang="es-ES" baseline="0" dirty="0" err="1" smtClean="0"/>
              <a:t>Akka</a:t>
            </a:r>
            <a:r>
              <a:rPr lang="es-ES" baseline="0" dirty="0" smtClean="0"/>
              <a:t> y por último veremos unas cuantas aplicaciones prácticas. Al final si alguien tiene alguna pregunta intentaré responderá, si no puedo, pues si no os importa cogeré vuestros datos de contacto, os enviaré la respuesta y la publicaremos. En la web daremos cómo contactar y publicaremos todas las presentaciones.</a:t>
            </a:r>
          </a:p>
          <a:p>
            <a:endParaRPr lang="es-ES" baseline="0" dirty="0" smtClean="0"/>
          </a:p>
        </p:txBody>
      </p:sp>
      <p:sp>
        <p:nvSpPr>
          <p:cNvPr id="4" name="Slide Number Placeholder 3"/>
          <p:cNvSpPr>
            <a:spLocks noGrp="1"/>
          </p:cNvSpPr>
          <p:nvPr>
            <p:ph type="sldNum" sz="quarter" idx="10"/>
          </p:nvPr>
        </p:nvSpPr>
        <p:spPr/>
        <p:txBody>
          <a:bodyPr/>
          <a:lstStyle/>
          <a:p>
            <a:fld id="{E3DB16A6-5F47-4FA9-BA4D-2BDC853A44B1}" type="slidenum">
              <a:rPr lang="sv-SE" smtClean="0"/>
              <a:t>2</a:t>
            </a:fld>
            <a:endParaRPr lang="sv-SE"/>
          </a:p>
        </p:txBody>
      </p:sp>
    </p:spTree>
    <p:extLst>
      <p:ext uri="{BB962C8B-B14F-4D97-AF65-F5344CB8AC3E}">
        <p14:creationId xmlns:p14="http://schemas.microsoft.com/office/powerpoint/2010/main" val="1326677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err="1" smtClean="0"/>
              <a:t>Akka</a:t>
            </a:r>
            <a:r>
              <a:rPr lang="es-ES" baseline="0" dirty="0" smtClean="0"/>
              <a:t> nos permite escribir aplicaciones de alto rendimiento y que tengan un alto nivel de concurrencia, como por ejemplo un juego como </a:t>
            </a:r>
            <a:r>
              <a:rPr lang="es-ES" baseline="0" dirty="0" err="1" smtClean="0"/>
              <a:t>World</a:t>
            </a:r>
            <a:r>
              <a:rPr lang="es-ES" baseline="0" dirty="0" smtClean="0"/>
              <a:t> of </a:t>
            </a:r>
            <a:r>
              <a:rPr lang="es-ES" baseline="0" dirty="0" err="1" smtClean="0"/>
              <a:t>Warcraft</a:t>
            </a:r>
            <a:r>
              <a:rPr lang="es-ES" baseline="0" dirty="0" smtClean="0"/>
              <a:t>, o algo como el internet of </a:t>
            </a:r>
            <a:r>
              <a:rPr lang="es-ES" baseline="0" dirty="0" err="1" smtClean="0"/>
              <a:t>things</a:t>
            </a:r>
            <a:r>
              <a:rPr lang="es-ES" baseline="0" dirty="0" smtClean="0"/>
              <a:t> en el que tenemos muchas acciones ocurriendo al mismo tiempo.</a:t>
            </a:r>
          </a:p>
          <a:p>
            <a:endParaRPr lang="sv-SE" dirty="0"/>
          </a:p>
        </p:txBody>
      </p:sp>
      <p:sp>
        <p:nvSpPr>
          <p:cNvPr id="4" name="Slide Number Placeholder 3"/>
          <p:cNvSpPr>
            <a:spLocks noGrp="1"/>
          </p:cNvSpPr>
          <p:nvPr>
            <p:ph type="sldNum" sz="quarter" idx="10"/>
          </p:nvPr>
        </p:nvSpPr>
        <p:spPr/>
        <p:txBody>
          <a:bodyPr/>
          <a:lstStyle/>
          <a:p>
            <a:fld id="{E3DB16A6-5F47-4FA9-BA4D-2BDC853A44B1}" type="slidenum">
              <a:rPr lang="sv-SE" smtClean="0"/>
              <a:t>20</a:t>
            </a:fld>
            <a:endParaRPr lang="sv-SE"/>
          </a:p>
        </p:txBody>
      </p:sp>
    </p:spTree>
    <p:extLst>
      <p:ext uri="{BB962C8B-B14F-4D97-AF65-F5344CB8AC3E}">
        <p14:creationId xmlns:p14="http://schemas.microsoft.com/office/powerpoint/2010/main" val="1804079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Modelo</a:t>
            </a:r>
            <a:r>
              <a:rPr lang="es-ES" baseline="0" dirty="0" smtClean="0"/>
              <a:t> matemático inventado en 1973</a:t>
            </a:r>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21</a:t>
            </a:fld>
            <a:endParaRPr lang="sv-SE"/>
          </a:p>
        </p:txBody>
      </p:sp>
    </p:spTree>
    <p:extLst>
      <p:ext uri="{BB962C8B-B14F-4D97-AF65-F5344CB8AC3E}">
        <p14:creationId xmlns:p14="http://schemas.microsoft.com/office/powerpoint/2010/main" val="36568970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Para hacer</a:t>
            </a:r>
            <a:r>
              <a:rPr lang="es-ES" baseline="0" dirty="0" smtClean="0"/>
              <a:t> que un actor haga algo </a:t>
            </a:r>
          </a:p>
          <a:p>
            <a:endParaRPr lang="es-ES" dirty="0" smtClean="0"/>
          </a:p>
          <a:p>
            <a:r>
              <a:rPr lang="es-ES" dirty="0" smtClean="0"/>
              <a:t>Los</a:t>
            </a:r>
            <a:r>
              <a:rPr lang="es-ES" baseline="0" dirty="0" smtClean="0"/>
              <a:t> mensajes tienen que ser objetos inmutables.</a:t>
            </a:r>
          </a:p>
          <a:p>
            <a:endParaRPr lang="es-ES" baseline="0" dirty="0" smtClean="0"/>
          </a:p>
          <a:p>
            <a:r>
              <a:rPr lang="es-ES" baseline="0" dirty="0" smtClean="0"/>
              <a:t>Cada objeto tiene un buzón al que llegan los mensajes. Y el actor sólo va a procesar un mensaje cada vez. El buzón no usa ningún tipo de </a:t>
            </a:r>
            <a:r>
              <a:rPr lang="es-ES" baseline="0" dirty="0" err="1" smtClean="0"/>
              <a:t>locking</a:t>
            </a:r>
            <a:r>
              <a:rPr lang="es-ES" baseline="0" dirty="0" smtClean="0"/>
              <a:t>, hasta 34 millones de mensajes por segundo en un laptop.</a:t>
            </a:r>
          </a:p>
          <a:p>
            <a:endParaRPr lang="es-ES" dirty="0" smtClean="0"/>
          </a:p>
          <a:p>
            <a:r>
              <a:rPr lang="es-ES" dirty="0" err="1" smtClean="0"/>
              <a:t>Tel</a:t>
            </a:r>
            <a:r>
              <a:rPr lang="es-ES" baseline="0" dirty="0" err="1" smtClean="0"/>
              <a:t>l</a:t>
            </a:r>
            <a:r>
              <a:rPr lang="es-ES" baseline="0" dirty="0" smtClean="0"/>
              <a:t> es asíncrono – no se devuelve nada.</a:t>
            </a:r>
          </a:p>
          <a:p>
            <a:r>
              <a:rPr lang="es-ES" baseline="0" dirty="0" smtClean="0"/>
              <a:t>Ask es asíncrono también, pero se devuelve un futuro (</a:t>
            </a:r>
            <a:r>
              <a:rPr lang="es-ES" baseline="0" dirty="0" err="1" smtClean="0"/>
              <a:t>Task</a:t>
            </a:r>
            <a:r>
              <a:rPr lang="es-ES" baseline="0" dirty="0" smtClean="0"/>
              <a:t>).</a:t>
            </a:r>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22</a:t>
            </a:fld>
            <a:endParaRPr lang="sv-SE"/>
          </a:p>
        </p:txBody>
      </p:sp>
    </p:spTree>
    <p:extLst>
      <p:ext uri="{BB962C8B-B14F-4D97-AF65-F5344CB8AC3E}">
        <p14:creationId xmlns:p14="http://schemas.microsoft.com/office/powerpoint/2010/main" val="767626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Cada actor sólo puede procesar un mensaje cada vez,</a:t>
            </a:r>
            <a:r>
              <a:rPr lang="es-ES" baseline="0" dirty="0" smtClean="0"/>
              <a:t> es decir, sólo hay un </a:t>
            </a:r>
            <a:r>
              <a:rPr lang="es-ES" baseline="0" dirty="0" err="1" smtClean="0"/>
              <a:t>thread</a:t>
            </a:r>
            <a:r>
              <a:rPr lang="es-ES" baseline="0" dirty="0" smtClean="0"/>
              <a:t> ejecutando una instancia concreta.</a:t>
            </a:r>
          </a:p>
          <a:p>
            <a:r>
              <a:rPr lang="es-ES" baseline="0" dirty="0" smtClean="0"/>
              <a:t>Los actores tienen estado local – pero no hay un estado compartido. Y se pasan datos entre ellos que serán siempre inmutables.</a:t>
            </a:r>
          </a:p>
          <a:p>
            <a:endParaRPr lang="es-ES" baseline="0" dirty="0" smtClean="0"/>
          </a:p>
          <a:p>
            <a:endParaRPr lang="es-ES" baseline="0" dirty="0" smtClean="0"/>
          </a:p>
          <a:p>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23</a:t>
            </a:fld>
            <a:endParaRPr lang="sv-SE"/>
          </a:p>
        </p:txBody>
      </p:sp>
    </p:spTree>
    <p:extLst>
      <p:ext uri="{BB962C8B-B14F-4D97-AF65-F5344CB8AC3E}">
        <p14:creationId xmlns:p14="http://schemas.microsoft.com/office/powerpoint/2010/main" val="3420669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E3DB16A6-5F47-4FA9-BA4D-2BDC853A44B1}" type="slidenum">
              <a:rPr lang="sv-SE" smtClean="0"/>
              <a:t>24</a:t>
            </a:fld>
            <a:endParaRPr lang="sv-SE"/>
          </a:p>
        </p:txBody>
      </p:sp>
    </p:spTree>
    <p:extLst>
      <p:ext uri="{BB962C8B-B14F-4D97-AF65-F5344CB8AC3E}">
        <p14:creationId xmlns:p14="http://schemas.microsoft.com/office/powerpoint/2010/main" val="3446823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25</a:t>
            </a:fld>
            <a:endParaRPr lang="sv-SE"/>
          </a:p>
        </p:txBody>
      </p:sp>
    </p:spTree>
    <p:extLst>
      <p:ext uri="{BB962C8B-B14F-4D97-AF65-F5344CB8AC3E}">
        <p14:creationId xmlns:p14="http://schemas.microsoft.com/office/powerpoint/2010/main" val="37923995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un entorno síncrono tenemos que decir</a:t>
            </a:r>
            <a:r>
              <a:rPr lang="es-ES" baseline="0" dirty="0" smtClean="0"/>
              <a:t> qué ha pasado al código que nos </a:t>
            </a:r>
            <a:r>
              <a:rPr lang="es-ES" baseline="0" smtClean="0"/>
              <a:t>ha llamado</a:t>
            </a:r>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26</a:t>
            </a:fld>
            <a:endParaRPr lang="sv-SE"/>
          </a:p>
        </p:txBody>
      </p:sp>
    </p:spTree>
    <p:extLst>
      <p:ext uri="{BB962C8B-B14F-4D97-AF65-F5344CB8AC3E}">
        <p14:creationId xmlns:p14="http://schemas.microsoft.com/office/powerpoint/2010/main" val="618888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En un entorno</a:t>
            </a:r>
            <a:r>
              <a:rPr lang="es-ES" baseline="0" dirty="0" smtClean="0"/>
              <a:t> reactivo no tenemos que devolver una excepción porque nadie nos está esperando.</a:t>
            </a:r>
          </a:p>
          <a:p>
            <a:endParaRPr lang="es-ES" baseline="0" dirty="0" smtClean="0"/>
          </a:p>
          <a:p>
            <a:r>
              <a:rPr lang="es-ES" baseline="0" dirty="0" smtClean="0"/>
              <a:t>Aquí podemos ver dos tipos de errores, una validación y un fallo general del sistema.</a:t>
            </a:r>
          </a:p>
          <a:p>
            <a:endParaRPr lang="es-ES" baseline="0" dirty="0" smtClean="0"/>
          </a:p>
          <a:p>
            <a:r>
              <a:rPr lang="es-ES" baseline="0" dirty="0" err="1" smtClean="0"/>
              <a:t>Akka</a:t>
            </a:r>
            <a:r>
              <a:rPr lang="es-ES" baseline="0" dirty="0" smtClean="0"/>
              <a:t> introduce el concepto de supervisores, en el que cuando un actor crea otro entonces es su supervisor, y eso nos permite hacer cosas como:</a:t>
            </a:r>
          </a:p>
          <a:p>
            <a:endParaRPr lang="es-ES" baseline="0" dirty="0" smtClean="0"/>
          </a:p>
          <a:p>
            <a:pPr marL="171450" indent="-171450">
              <a:buFontTx/>
              <a:buChar char="-"/>
            </a:pPr>
            <a:r>
              <a:rPr lang="es-ES" baseline="0" dirty="0" smtClean="0"/>
              <a:t>Si falla algo 10 veces por minuto por ejemplo, podemos hacer que se pare el proceso, etc. El cliente no tiene que ocuparse de los fallos, es como si quisieras comprar una coca cola en una máquina, y del mismo modo que te dijera que metas más monedas si no has metido suficientes, también te dijera “se ha roto la palanca interna”, como si esperase que lo arreglaras tú. En este último caso la máquina debería llamar al técnico y que el técnico venga, lo arregle, y entonces te de la coca cola.</a:t>
            </a:r>
          </a:p>
          <a:p>
            <a:pPr marL="171450" indent="-171450">
              <a:buFontTx/>
              <a:buChar char="-"/>
            </a:pPr>
            <a:r>
              <a:rPr lang="es-ES" baseline="0" dirty="0" smtClean="0"/>
              <a:t>Error </a:t>
            </a:r>
            <a:r>
              <a:rPr lang="es-ES" baseline="0" dirty="0" err="1" smtClean="0"/>
              <a:t>handling</a:t>
            </a:r>
            <a:r>
              <a:rPr lang="es-ES" baseline="0" dirty="0" smtClean="0"/>
              <a:t> está metido en el </a:t>
            </a:r>
            <a:r>
              <a:rPr lang="es-ES" baseline="0" dirty="0" err="1" smtClean="0"/>
              <a:t>framework</a:t>
            </a:r>
            <a:r>
              <a:rPr lang="es-ES" baseline="0" dirty="0" smtClean="0"/>
              <a:t>.</a:t>
            </a:r>
          </a:p>
          <a:p>
            <a:pPr marL="0" indent="0">
              <a:buFontTx/>
              <a:buNone/>
            </a:pPr>
            <a:endParaRPr lang="es-ES" baseline="0" dirty="0" smtClean="0"/>
          </a:p>
        </p:txBody>
      </p:sp>
      <p:sp>
        <p:nvSpPr>
          <p:cNvPr id="4" name="Slide Number Placeholder 3"/>
          <p:cNvSpPr>
            <a:spLocks noGrp="1"/>
          </p:cNvSpPr>
          <p:nvPr>
            <p:ph type="sldNum" sz="quarter" idx="10"/>
          </p:nvPr>
        </p:nvSpPr>
        <p:spPr/>
        <p:txBody>
          <a:bodyPr/>
          <a:lstStyle/>
          <a:p>
            <a:fld id="{E3DB16A6-5F47-4FA9-BA4D-2BDC853A44B1}" type="slidenum">
              <a:rPr lang="sv-SE" smtClean="0"/>
              <a:t>27</a:t>
            </a:fld>
            <a:endParaRPr lang="sv-SE"/>
          </a:p>
        </p:txBody>
      </p:sp>
    </p:spTree>
    <p:extLst>
      <p:ext uri="{BB962C8B-B14F-4D97-AF65-F5344CB8AC3E}">
        <p14:creationId xmlns:p14="http://schemas.microsoft.com/office/powerpoint/2010/main" val="413935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E3DB16A6-5F47-4FA9-BA4D-2BDC853A44B1}" type="slidenum">
              <a:rPr lang="sv-SE" smtClean="0"/>
              <a:t>28</a:t>
            </a:fld>
            <a:endParaRPr lang="sv-SE"/>
          </a:p>
        </p:txBody>
      </p:sp>
    </p:spTree>
    <p:extLst>
      <p:ext uri="{BB962C8B-B14F-4D97-AF65-F5344CB8AC3E}">
        <p14:creationId xmlns:p14="http://schemas.microsoft.com/office/powerpoint/2010/main" val="39948598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E3DB16A6-5F47-4FA9-BA4D-2BDC853A44B1}" type="slidenum">
              <a:rPr lang="sv-SE" smtClean="0"/>
              <a:t>29</a:t>
            </a:fld>
            <a:endParaRPr lang="sv-SE"/>
          </a:p>
        </p:txBody>
      </p:sp>
    </p:spTree>
    <p:extLst>
      <p:ext uri="{BB962C8B-B14F-4D97-AF65-F5344CB8AC3E}">
        <p14:creationId xmlns:p14="http://schemas.microsoft.com/office/powerpoint/2010/main" val="1076849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smtClean="0"/>
              <a:t>Normalmente…</a:t>
            </a:r>
          </a:p>
          <a:p>
            <a:pPr marL="171450" indent="-171450">
              <a:buFontTx/>
              <a:buChar char="-"/>
            </a:pPr>
            <a:r>
              <a:rPr lang="es-ES" dirty="0" smtClean="0"/>
              <a:t>Ejemplo</a:t>
            </a:r>
            <a:r>
              <a:rPr lang="es-ES" baseline="0" dirty="0" smtClean="0"/>
              <a:t> Red social de corredores</a:t>
            </a:r>
            <a:endParaRPr lang="es-ES" dirty="0" smtClean="0"/>
          </a:p>
          <a:p>
            <a:pPr marL="171450" indent="-171450">
              <a:buFontTx/>
              <a:buChar char="-"/>
            </a:pPr>
            <a:endParaRPr lang="es-ES" dirty="0" smtClean="0"/>
          </a:p>
          <a:p>
            <a:endParaRPr lang="es-ES" dirty="0" smtClean="0"/>
          </a:p>
          <a:p>
            <a:r>
              <a:rPr lang="es-ES" dirty="0" smtClean="0"/>
              <a:t>Bueno, esto es lo que normalmente</a:t>
            </a:r>
            <a:r>
              <a:rPr lang="es-ES" baseline="0" dirty="0" smtClean="0"/>
              <a:t> hacemos todos cuando creamos el </a:t>
            </a:r>
            <a:r>
              <a:rPr lang="es-ES" baseline="0" dirty="0" err="1" smtClean="0"/>
              <a:t>core</a:t>
            </a:r>
            <a:r>
              <a:rPr lang="es-ES" baseline="0" dirty="0" smtClean="0"/>
              <a:t> de nuestros sistemas. Vamos a suponer que nos encargan la creación de una red social para corredores. Pues empezamos a trabajar en cómo se van a gestionar las carreras de cada persona, etc. y normalmente acabamos con una arquitectura basada en unos componentes que interactúan unos con otros, desde la entrada al servicio (expuesto </a:t>
            </a:r>
            <a:r>
              <a:rPr lang="es-ES" baseline="0" dirty="0" err="1" smtClean="0"/>
              <a:t>via</a:t>
            </a:r>
            <a:r>
              <a:rPr lang="es-ES" baseline="0" dirty="0" smtClean="0"/>
              <a:t> web api) hasta que llegamos a las entidades que un </a:t>
            </a:r>
            <a:r>
              <a:rPr lang="es-ES" baseline="0" dirty="0" err="1" smtClean="0"/>
              <a:t>mapeador</a:t>
            </a:r>
            <a:r>
              <a:rPr lang="es-ES" baseline="0" dirty="0" smtClean="0"/>
              <a:t> como </a:t>
            </a:r>
            <a:r>
              <a:rPr lang="es-ES" baseline="0" dirty="0" err="1" smtClean="0"/>
              <a:t>entity</a:t>
            </a:r>
            <a:r>
              <a:rPr lang="es-ES" baseline="0" dirty="0" smtClean="0"/>
              <a:t> </a:t>
            </a:r>
            <a:r>
              <a:rPr lang="es-ES" baseline="0" dirty="0" err="1" smtClean="0"/>
              <a:t>framework</a:t>
            </a:r>
            <a:r>
              <a:rPr lang="es-ES" baseline="0" dirty="0" smtClean="0"/>
              <a:t> se encarga de llevar hasta la base de datos.</a:t>
            </a:r>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3</a:t>
            </a:fld>
            <a:endParaRPr lang="sv-SE"/>
          </a:p>
        </p:txBody>
      </p:sp>
    </p:spTree>
    <p:extLst>
      <p:ext uri="{BB962C8B-B14F-4D97-AF65-F5344CB8AC3E}">
        <p14:creationId xmlns:p14="http://schemas.microsoft.com/office/powerpoint/2010/main" val="3393446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E3DB16A6-5F47-4FA9-BA4D-2BDC853A44B1}" type="slidenum">
              <a:rPr lang="sv-SE" smtClean="0"/>
              <a:t>30</a:t>
            </a:fld>
            <a:endParaRPr lang="sv-SE"/>
          </a:p>
        </p:txBody>
      </p:sp>
    </p:spTree>
    <p:extLst>
      <p:ext uri="{BB962C8B-B14F-4D97-AF65-F5344CB8AC3E}">
        <p14:creationId xmlns:p14="http://schemas.microsoft.com/office/powerpoint/2010/main" val="2988712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E3DB16A6-5F47-4FA9-BA4D-2BDC853A44B1}" type="slidenum">
              <a:rPr lang="sv-SE" smtClean="0"/>
              <a:t>31</a:t>
            </a:fld>
            <a:endParaRPr lang="sv-SE"/>
          </a:p>
        </p:txBody>
      </p:sp>
    </p:spTree>
    <p:extLst>
      <p:ext uri="{BB962C8B-B14F-4D97-AF65-F5344CB8AC3E}">
        <p14:creationId xmlns:p14="http://schemas.microsoft.com/office/powerpoint/2010/main" val="2166803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Bueno,</a:t>
            </a:r>
            <a:r>
              <a:rPr lang="es-ES" baseline="0" dirty="0" smtClean="0"/>
              <a:t> todo el ejemplo este de la red social de corredores existe, se llama idorun.org</a:t>
            </a:r>
          </a:p>
          <a:p>
            <a:endParaRPr lang="es-ES" baseline="0" dirty="0" smtClean="0"/>
          </a:p>
          <a:p>
            <a:r>
              <a:rPr lang="es-ES" baseline="0" dirty="0" smtClean="0"/>
              <a:t>El sistema inicial de puntos de cada uno estaba basado en un proceso que se ejecutaba cada X tiempo actualizando los datos de cada jugador. Esta hebra iba conectándose con cada servicio por cada usuario… bastante ineficiente, tardaba 30 minutos en completarse para todos los usuarios.</a:t>
            </a:r>
          </a:p>
          <a:p>
            <a:endParaRPr lang="es-ES" baseline="0" dirty="0" smtClean="0"/>
          </a:p>
          <a:p>
            <a:r>
              <a:rPr lang="es-ES" baseline="0" dirty="0" smtClean="0"/>
              <a:t>Luego se pasó a </a:t>
            </a:r>
            <a:r>
              <a:rPr lang="es-ES" baseline="0" dirty="0" err="1" smtClean="0"/>
              <a:t>Akka.Net</a:t>
            </a:r>
            <a:r>
              <a:rPr lang="es-ES" baseline="0" dirty="0" smtClean="0"/>
              <a:t> de manera que el proceso lo que hacía era lanzar la actualización a un </a:t>
            </a:r>
            <a:r>
              <a:rPr lang="es-ES" baseline="0" dirty="0" err="1" smtClean="0"/>
              <a:t>router</a:t>
            </a:r>
            <a:r>
              <a:rPr lang="es-ES" baseline="0" dirty="0" smtClean="0"/>
              <a:t> que a su vez delegaba en 10 actores en round </a:t>
            </a:r>
            <a:r>
              <a:rPr lang="es-ES" baseline="0" dirty="0" err="1" smtClean="0"/>
              <a:t>robin</a:t>
            </a:r>
            <a:r>
              <a:rPr lang="es-ES" baseline="0" dirty="0" smtClean="0"/>
              <a:t>. Con esto se bajó el tiempo a 6 minutos para todos los usuarios, pero lo único que se hacía era facilitar el modelado de hebras.</a:t>
            </a:r>
          </a:p>
          <a:p>
            <a:endParaRPr lang="es-ES" baseline="0" dirty="0" smtClean="0"/>
          </a:p>
          <a:p>
            <a:r>
              <a:rPr lang="es-ES" baseline="0" dirty="0" smtClean="0"/>
              <a:t>El siguiente paso será usar actores de que en vez de hacer </a:t>
            </a:r>
            <a:r>
              <a:rPr lang="es-ES" baseline="0" dirty="0" err="1" smtClean="0"/>
              <a:t>pull</a:t>
            </a:r>
            <a:r>
              <a:rPr lang="es-ES" baseline="0" dirty="0" smtClean="0"/>
              <a:t> los servicios hagan </a:t>
            </a:r>
            <a:r>
              <a:rPr lang="es-ES" baseline="0" dirty="0" err="1" smtClean="0"/>
              <a:t>push</a:t>
            </a:r>
            <a:r>
              <a:rPr lang="es-ES" baseline="0" dirty="0" smtClean="0"/>
              <a:t> y esto se encauce a una serie de actores que procesarán los mensajes. Hay muchas otras opciones de mejora como hacer más trabajo en las escrituras, poner los </a:t>
            </a:r>
            <a:r>
              <a:rPr lang="es-ES" baseline="0" dirty="0" err="1" smtClean="0"/>
              <a:t>timelines</a:t>
            </a:r>
            <a:r>
              <a:rPr lang="es-ES" baseline="0" dirty="0" smtClean="0"/>
              <a:t> en listas en </a:t>
            </a:r>
            <a:r>
              <a:rPr lang="es-ES" baseline="0" dirty="0" err="1" smtClean="0"/>
              <a:t>redis</a:t>
            </a:r>
            <a:r>
              <a:rPr lang="es-ES" baseline="0" dirty="0" smtClean="0"/>
              <a:t>, etc.</a:t>
            </a:r>
          </a:p>
          <a:p>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32</a:t>
            </a:fld>
            <a:endParaRPr lang="sv-SE"/>
          </a:p>
        </p:txBody>
      </p:sp>
    </p:spTree>
    <p:extLst>
      <p:ext uri="{BB962C8B-B14F-4D97-AF65-F5344CB8AC3E}">
        <p14:creationId xmlns:p14="http://schemas.microsoft.com/office/powerpoint/2010/main" val="25365248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E3DB16A6-5F47-4FA9-BA4D-2BDC853A44B1}" type="slidenum">
              <a:rPr lang="sv-SE" smtClean="0"/>
              <a:t>33</a:t>
            </a:fld>
            <a:endParaRPr lang="sv-SE"/>
          </a:p>
        </p:txBody>
      </p:sp>
    </p:spTree>
    <p:extLst>
      <p:ext uri="{BB962C8B-B14F-4D97-AF65-F5344CB8AC3E}">
        <p14:creationId xmlns:p14="http://schemas.microsoft.com/office/powerpoint/2010/main" val="3682704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34</a:t>
            </a:fld>
            <a:endParaRPr lang="sv-SE"/>
          </a:p>
        </p:txBody>
      </p:sp>
    </p:spTree>
    <p:extLst>
      <p:ext uri="{BB962C8B-B14F-4D97-AF65-F5344CB8AC3E}">
        <p14:creationId xmlns:p14="http://schemas.microsoft.com/office/powerpoint/2010/main" val="195026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E3DB16A6-5F47-4FA9-BA4D-2BDC853A44B1}" type="slidenum">
              <a:rPr lang="sv-SE" smtClean="0"/>
              <a:t>35</a:t>
            </a:fld>
            <a:endParaRPr lang="sv-SE"/>
          </a:p>
        </p:txBody>
      </p:sp>
    </p:spTree>
    <p:extLst>
      <p:ext uri="{BB962C8B-B14F-4D97-AF65-F5344CB8AC3E}">
        <p14:creationId xmlns:p14="http://schemas.microsoft.com/office/powerpoint/2010/main" val="3824686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fld id="{E3DB16A6-5F47-4FA9-BA4D-2BDC853A44B1}" type="slidenum">
              <a:rPr lang="sv-SE" smtClean="0"/>
              <a:t>36</a:t>
            </a:fld>
            <a:endParaRPr lang="sv-SE"/>
          </a:p>
        </p:txBody>
      </p:sp>
    </p:spTree>
    <p:extLst>
      <p:ext uri="{BB962C8B-B14F-4D97-AF65-F5344CB8AC3E}">
        <p14:creationId xmlns:p14="http://schemas.microsoft.com/office/powerpoint/2010/main" val="181880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Pues</a:t>
            </a:r>
            <a:r>
              <a:rPr lang="es-ES" baseline="0" dirty="0" smtClean="0"/>
              <a:t> bien, este sistema que hemos programado tan bonito, lo empaquetamos, y le hacemos </a:t>
            </a:r>
            <a:r>
              <a:rPr lang="es-ES" baseline="0" dirty="0" err="1" smtClean="0"/>
              <a:t>deployment</a:t>
            </a:r>
            <a:r>
              <a:rPr lang="es-ES" baseline="0" dirty="0" smtClean="0"/>
              <a:t> en un servidor…</a:t>
            </a:r>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4</a:t>
            </a:fld>
            <a:endParaRPr lang="sv-SE"/>
          </a:p>
        </p:txBody>
      </p:sp>
    </p:spTree>
    <p:extLst>
      <p:ext uri="{BB962C8B-B14F-4D97-AF65-F5344CB8AC3E}">
        <p14:creationId xmlns:p14="http://schemas.microsoft.com/office/powerpoint/2010/main" val="10159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Dentro</a:t>
            </a:r>
            <a:r>
              <a:rPr lang="es-ES" baseline="0" dirty="0" smtClean="0"/>
              <a:t> del servidor, está la CPU que es la que va a realizar todo el trabajo.</a:t>
            </a:r>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5</a:t>
            </a:fld>
            <a:endParaRPr lang="sv-SE"/>
          </a:p>
        </p:txBody>
      </p:sp>
    </p:spTree>
    <p:extLst>
      <p:ext uri="{BB962C8B-B14F-4D97-AF65-F5344CB8AC3E}">
        <p14:creationId xmlns:p14="http://schemas.microsoft.com/office/powerpoint/2010/main" val="104972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smtClean="0"/>
              <a:t>Y dentro de la </a:t>
            </a:r>
            <a:r>
              <a:rPr lang="es-ES" dirty="0" err="1" smtClean="0"/>
              <a:t>CPU</a:t>
            </a:r>
            <a:r>
              <a:rPr lang="es-ES" baseline="0" dirty="0" err="1" smtClean="0"/>
              <a:t>s</a:t>
            </a:r>
            <a:r>
              <a:rPr lang="es-ES" baseline="0" dirty="0" smtClean="0"/>
              <a:t> modernas, como los i5, i7, tenemos 4 núcleos. De hecho en las </a:t>
            </a:r>
            <a:r>
              <a:rPr lang="es-ES" baseline="0" dirty="0" err="1" smtClean="0"/>
              <a:t>CPUs</a:t>
            </a:r>
            <a:r>
              <a:rPr lang="es-ES" baseline="0" dirty="0" smtClean="0"/>
              <a:t> cada vez hay más </a:t>
            </a:r>
            <a:r>
              <a:rPr lang="es-ES" baseline="0" dirty="0" err="1" smtClean="0"/>
              <a:t>cores</a:t>
            </a:r>
            <a:r>
              <a:rPr lang="es-ES" baseline="0" dirty="0" smtClean="0"/>
              <a:t>, y el por qué, lo veremos en la siguiente gráfica:</a:t>
            </a:r>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6</a:t>
            </a:fld>
            <a:endParaRPr lang="sv-SE"/>
          </a:p>
        </p:txBody>
      </p:sp>
    </p:spTree>
    <p:extLst>
      <p:ext uri="{BB962C8B-B14F-4D97-AF65-F5344CB8AC3E}">
        <p14:creationId xmlns:p14="http://schemas.microsoft.com/office/powerpoint/2010/main" val="3445339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sv-SE" dirty="0" smtClean="0"/>
              <a:t>Ley moore</a:t>
            </a:r>
          </a:p>
          <a:p>
            <a:pPr marL="171450" indent="-171450">
              <a:buFontTx/>
              <a:buChar char="-"/>
            </a:pPr>
            <a:r>
              <a:rPr lang="sv-SE" dirty="0" smtClean="0"/>
              <a:t>1:</a:t>
            </a:r>
            <a:r>
              <a:rPr lang="sv-SE" baseline="0" dirty="0" smtClean="0"/>
              <a:t> Paralelización a nivel de instrucción + mhz</a:t>
            </a:r>
          </a:p>
          <a:p>
            <a:pPr marL="171450" indent="-171450">
              <a:buFontTx/>
              <a:buChar char="-"/>
            </a:pPr>
            <a:r>
              <a:rPr lang="sv-SE" baseline="0" dirty="0" smtClean="0"/>
              <a:t>Límite físico, calor</a:t>
            </a:r>
          </a:p>
          <a:p>
            <a:pPr marL="171450" indent="-171450">
              <a:buFontTx/>
              <a:buChar char="-"/>
            </a:pPr>
            <a:r>
              <a:rPr lang="sv-SE" baseline="0" dirty="0" smtClean="0"/>
              <a:t>Más cores: programas especiales, más complejidad</a:t>
            </a:r>
          </a:p>
          <a:p>
            <a:pPr marL="171450" indent="-171450">
              <a:buFontTx/>
              <a:buChar char="-"/>
            </a:pPr>
            <a:endParaRPr lang="sv-SE" baseline="0" dirty="0" smtClean="0"/>
          </a:p>
          <a:p>
            <a:pPr marL="171450" indent="-171450">
              <a:buFontTx/>
              <a:buChar char="-"/>
            </a:pPr>
            <a:endParaRPr lang="sv-SE" dirty="0" smtClean="0"/>
          </a:p>
          <a:p>
            <a:endParaRPr lang="sv-SE" dirty="0" smtClean="0"/>
          </a:p>
          <a:p>
            <a:r>
              <a:rPr lang="sv-SE" dirty="0" smtClean="0"/>
              <a:t>La ley</a:t>
            </a:r>
            <a:r>
              <a:rPr lang="sv-SE" baseline="0" dirty="0" smtClean="0"/>
              <a:t> de Moore decía que el incremento en el rendimiento de los circuitos integrados haría que los ordenadores fueran el doble de rápido cada 18 meses.</a:t>
            </a:r>
          </a:p>
          <a:p>
            <a:endParaRPr lang="sv-SE" baseline="0" dirty="0" smtClean="0"/>
          </a:p>
          <a:p>
            <a:r>
              <a:rPr lang="sv-SE" baseline="0" dirty="0" smtClean="0"/>
              <a:t>Bueno, esto fue así hasta cierto punto. Como podéis ver en la gráfica, cada vez se conseguían más y más megahertzios y mejor paralelización a nivel de instrucción, de manera que los ordenadores cada vez iban más rápidos. Todo esto con un solo core. Hasta que se llegó al límite: ya no se podían hacer circuitos más pequeños, el material físicamente ya no daba más de sí, había problemas de disipación de calor, etc. (de ahí que también se explorasen otras opciones como computadores cuánticos, etc)</a:t>
            </a:r>
          </a:p>
          <a:p>
            <a:endParaRPr lang="sv-SE" baseline="0" dirty="0" smtClean="0"/>
          </a:p>
          <a:p>
            <a:r>
              <a:rPr lang="sv-SE" baseline="0" dirty="0" smtClean="0"/>
              <a:t>Bueno, la cosa es que si ya no puedes ir más rápido pues qué otra opción tienes? Aumentar el número de cores dentro del mismo chip. El problema es que para sacarle partido a este paralelismo tienes que escribir software que sea paralelo, que lance threads. Y desde el punto de vista del hardware tener varios cores también exige más complejidad a la hora de disipar calor y ponerlos de acuerdo e hizo que el número de megahertzios fuera menor.</a:t>
            </a:r>
          </a:p>
          <a:p>
            <a:endParaRPr lang="sv-SE" dirty="0"/>
          </a:p>
        </p:txBody>
      </p:sp>
      <p:sp>
        <p:nvSpPr>
          <p:cNvPr id="4" name="Slide Number Placeholder 3"/>
          <p:cNvSpPr>
            <a:spLocks noGrp="1"/>
          </p:cNvSpPr>
          <p:nvPr>
            <p:ph type="sldNum" sz="quarter" idx="10"/>
          </p:nvPr>
        </p:nvSpPr>
        <p:spPr/>
        <p:txBody>
          <a:bodyPr/>
          <a:lstStyle/>
          <a:p>
            <a:fld id="{E3DB16A6-5F47-4FA9-BA4D-2BDC853A44B1}" type="slidenum">
              <a:rPr lang="sv-SE" smtClean="0"/>
              <a:t>7</a:t>
            </a:fld>
            <a:endParaRPr lang="sv-SE"/>
          </a:p>
        </p:txBody>
      </p:sp>
    </p:spTree>
    <p:extLst>
      <p:ext uri="{BB962C8B-B14F-4D97-AF65-F5344CB8AC3E}">
        <p14:creationId xmlns:p14="http://schemas.microsoft.com/office/powerpoint/2010/main" val="1855914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smtClean="0"/>
              <a:t>Petición </a:t>
            </a:r>
            <a:r>
              <a:rPr lang="es-ES" dirty="0" err="1" smtClean="0"/>
              <a:t>monohilo</a:t>
            </a:r>
            <a:endParaRPr lang="es-ES" dirty="0" smtClean="0"/>
          </a:p>
          <a:p>
            <a:pPr marL="171450" indent="-171450">
              <a:buFontTx/>
              <a:buChar char="-"/>
            </a:pPr>
            <a:r>
              <a:rPr lang="es-ES" dirty="0" smtClean="0"/>
              <a:t>Pasar de i5</a:t>
            </a:r>
            <a:r>
              <a:rPr lang="es-ES" baseline="0" dirty="0" smtClean="0"/>
              <a:t> a un </a:t>
            </a:r>
            <a:r>
              <a:rPr lang="es-ES" baseline="0" dirty="0" err="1" smtClean="0"/>
              <a:t>Xeon</a:t>
            </a:r>
            <a:r>
              <a:rPr lang="es-ES" baseline="0" dirty="0" smtClean="0"/>
              <a:t> de 8 núcleos</a:t>
            </a:r>
          </a:p>
          <a:p>
            <a:pPr marL="171450" indent="-171450">
              <a:buFontTx/>
              <a:buChar char="-"/>
            </a:pPr>
            <a:r>
              <a:rPr lang="es-ES" baseline="0" dirty="0" smtClean="0"/>
              <a:t>Red social de corredores</a:t>
            </a:r>
            <a:endParaRPr lang="es-ES" dirty="0" smtClean="0"/>
          </a:p>
          <a:p>
            <a:endParaRPr lang="es-ES" dirty="0" smtClean="0"/>
          </a:p>
          <a:p>
            <a:r>
              <a:rPr lang="es-ES" dirty="0" smtClean="0"/>
              <a:t>Si ahora volvemos a</a:t>
            </a:r>
            <a:r>
              <a:rPr lang="es-ES" baseline="0" dirty="0" smtClean="0"/>
              <a:t> nuestro ejemplo anterior, podemos ver que una petición al servicio acaba ejecutando una serie de operaciones en una sola hebra. Cómo se acaba traduciendo esto? Pues en una ejecución en uno de lo </a:t>
            </a:r>
            <a:r>
              <a:rPr lang="es-ES" baseline="0" dirty="0" err="1" smtClean="0"/>
              <a:t>cores</a:t>
            </a:r>
            <a:r>
              <a:rPr lang="es-ES" baseline="0" dirty="0" smtClean="0"/>
              <a:t> del procesador.</a:t>
            </a:r>
          </a:p>
          <a:p>
            <a:endParaRPr lang="es-ES" baseline="0" dirty="0" smtClean="0"/>
          </a:p>
          <a:p>
            <a:r>
              <a:rPr lang="es-ES" baseline="0" dirty="0" smtClean="0"/>
              <a:t>Cuando vemos que va lento, pues pasamos del i5 con 4 núcleos a un </a:t>
            </a:r>
            <a:r>
              <a:rPr lang="es-ES" baseline="0" dirty="0" err="1" smtClean="0"/>
              <a:t>Xeon</a:t>
            </a:r>
            <a:r>
              <a:rPr lang="es-ES" baseline="0" dirty="0" smtClean="0"/>
              <a:t> con 10 núcleos.</a:t>
            </a:r>
          </a:p>
          <a:p>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8</a:t>
            </a:fld>
            <a:endParaRPr lang="sv-SE"/>
          </a:p>
        </p:txBody>
      </p:sp>
    </p:spTree>
    <p:extLst>
      <p:ext uri="{BB962C8B-B14F-4D97-AF65-F5344CB8AC3E}">
        <p14:creationId xmlns:p14="http://schemas.microsoft.com/office/powerpoint/2010/main" val="2559037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s-ES" dirty="0" smtClean="0"/>
              <a:t>La obra</a:t>
            </a:r>
          </a:p>
          <a:p>
            <a:pPr marL="171450" indent="-171450">
              <a:buFontTx/>
              <a:buChar char="-"/>
            </a:pPr>
            <a:endParaRPr lang="es-ES" dirty="0" smtClean="0"/>
          </a:p>
          <a:p>
            <a:pPr marL="171450" indent="-171450">
              <a:buFontTx/>
              <a:buChar char="-"/>
            </a:pPr>
            <a:endParaRPr lang="es-ES" dirty="0" smtClean="0"/>
          </a:p>
          <a:p>
            <a:r>
              <a:rPr lang="es-ES" dirty="0" smtClean="0"/>
              <a:t>Y entonces</a:t>
            </a:r>
            <a:r>
              <a:rPr lang="es-ES" baseline="0" dirty="0" smtClean="0"/>
              <a:t> se produce el fenómeno conocido como LA OBRA. En el que hay uno trabajando y el resto mirando.</a:t>
            </a:r>
          </a:p>
          <a:p>
            <a:endParaRPr lang="es-ES" baseline="0" dirty="0" smtClean="0"/>
          </a:p>
          <a:p>
            <a:r>
              <a:rPr lang="es-ES" baseline="0" dirty="0" smtClean="0"/>
              <a:t>Esta foto se utiliza mucho en desarrollo de software por cierto, el programador está ahí cavando y alrededor pues tienes a todo el montón de gente que cada uno en su empresa se imaginará.</a:t>
            </a:r>
          </a:p>
          <a:p>
            <a:endParaRPr lang="es-ES" baseline="0" dirty="0" smtClean="0"/>
          </a:p>
          <a:p>
            <a:r>
              <a:rPr lang="es-ES" baseline="0" dirty="0" smtClean="0"/>
              <a:t>Bueno, volviendo al tema</a:t>
            </a:r>
            <a:endParaRPr lang="es-ES" dirty="0"/>
          </a:p>
        </p:txBody>
      </p:sp>
      <p:sp>
        <p:nvSpPr>
          <p:cNvPr id="4" name="Slide Number Placeholder 3"/>
          <p:cNvSpPr>
            <a:spLocks noGrp="1"/>
          </p:cNvSpPr>
          <p:nvPr>
            <p:ph type="sldNum" sz="quarter" idx="10"/>
          </p:nvPr>
        </p:nvSpPr>
        <p:spPr/>
        <p:txBody>
          <a:bodyPr/>
          <a:lstStyle/>
          <a:p>
            <a:fld id="{E3DB16A6-5F47-4FA9-BA4D-2BDC853A44B1}" type="slidenum">
              <a:rPr lang="sv-SE" smtClean="0"/>
              <a:t>9</a:t>
            </a:fld>
            <a:endParaRPr lang="sv-SE"/>
          </a:p>
        </p:txBody>
      </p:sp>
    </p:spTree>
    <p:extLst>
      <p:ext uri="{BB962C8B-B14F-4D97-AF65-F5344CB8AC3E}">
        <p14:creationId xmlns:p14="http://schemas.microsoft.com/office/powerpoint/2010/main" val="3628969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F633EE0-2569-4F58-A582-E56ADACD7068}" type="datetimeFigureOut">
              <a:rPr lang="sv-SE" smtClean="0"/>
              <a:t>2015-06-01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A092D7B3-7BAE-4999-9CF9-F4C8AE3F7889}" type="slidenum">
              <a:rPr lang="sv-SE" smtClean="0"/>
              <a:t>‹#›</a:t>
            </a:fld>
            <a:endParaRPr lang="sv-SE"/>
          </a:p>
        </p:txBody>
      </p:sp>
    </p:spTree>
    <p:extLst>
      <p:ext uri="{BB962C8B-B14F-4D97-AF65-F5344CB8AC3E}">
        <p14:creationId xmlns:p14="http://schemas.microsoft.com/office/powerpoint/2010/main" val="2137024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633EE0-2569-4F58-A582-E56ADACD7068}" type="datetimeFigureOut">
              <a:rPr lang="sv-SE" smtClean="0"/>
              <a:t>2015-06-01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A092D7B3-7BAE-4999-9CF9-F4C8AE3F7889}" type="slidenum">
              <a:rPr lang="sv-SE" smtClean="0"/>
              <a:t>‹#›</a:t>
            </a:fld>
            <a:endParaRPr lang="sv-SE"/>
          </a:p>
        </p:txBody>
      </p:sp>
    </p:spTree>
    <p:extLst>
      <p:ext uri="{BB962C8B-B14F-4D97-AF65-F5344CB8AC3E}">
        <p14:creationId xmlns:p14="http://schemas.microsoft.com/office/powerpoint/2010/main" val="1457460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633EE0-2569-4F58-A582-E56ADACD7068}" type="datetimeFigureOut">
              <a:rPr lang="sv-SE" smtClean="0"/>
              <a:t>2015-06-01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A092D7B3-7BAE-4999-9CF9-F4C8AE3F7889}" type="slidenum">
              <a:rPr lang="sv-SE" smtClean="0"/>
              <a:t>‹#›</a:t>
            </a:fld>
            <a:endParaRPr lang="sv-SE"/>
          </a:p>
        </p:txBody>
      </p:sp>
    </p:spTree>
    <p:extLst>
      <p:ext uri="{BB962C8B-B14F-4D97-AF65-F5344CB8AC3E}">
        <p14:creationId xmlns:p14="http://schemas.microsoft.com/office/powerpoint/2010/main" val="3897172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F633EE0-2569-4F58-A582-E56ADACD7068}" type="datetimeFigureOut">
              <a:rPr lang="sv-SE" smtClean="0"/>
              <a:t>2015-06-01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A092D7B3-7BAE-4999-9CF9-F4C8AE3F7889}" type="slidenum">
              <a:rPr lang="sv-SE" smtClean="0"/>
              <a:t>‹#›</a:t>
            </a:fld>
            <a:endParaRPr lang="sv-SE"/>
          </a:p>
        </p:txBody>
      </p:sp>
    </p:spTree>
    <p:extLst>
      <p:ext uri="{BB962C8B-B14F-4D97-AF65-F5344CB8AC3E}">
        <p14:creationId xmlns:p14="http://schemas.microsoft.com/office/powerpoint/2010/main" val="1908737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F633EE0-2569-4F58-A582-E56ADACD7068}" type="datetimeFigureOut">
              <a:rPr lang="sv-SE" smtClean="0"/>
              <a:t>2015-06-01</a:t>
            </a:fld>
            <a:endParaRPr lang="sv-SE"/>
          </a:p>
        </p:txBody>
      </p:sp>
      <p:sp>
        <p:nvSpPr>
          <p:cNvPr id="5" name="Footer Placeholder 4"/>
          <p:cNvSpPr>
            <a:spLocks noGrp="1"/>
          </p:cNvSpPr>
          <p:nvPr>
            <p:ph type="ftr" sz="quarter" idx="11"/>
          </p:nvPr>
        </p:nvSpPr>
        <p:spPr/>
        <p:txBody>
          <a:bodyPr/>
          <a:lstStyle/>
          <a:p>
            <a:endParaRPr lang="sv-SE"/>
          </a:p>
        </p:txBody>
      </p:sp>
      <p:sp>
        <p:nvSpPr>
          <p:cNvPr id="6" name="Slide Number Placeholder 5"/>
          <p:cNvSpPr>
            <a:spLocks noGrp="1"/>
          </p:cNvSpPr>
          <p:nvPr>
            <p:ph type="sldNum" sz="quarter" idx="12"/>
          </p:nvPr>
        </p:nvSpPr>
        <p:spPr/>
        <p:txBody>
          <a:bodyPr/>
          <a:lstStyle/>
          <a:p>
            <a:fld id="{A092D7B3-7BAE-4999-9CF9-F4C8AE3F7889}" type="slidenum">
              <a:rPr lang="sv-SE" smtClean="0"/>
              <a:t>‹#›</a:t>
            </a:fld>
            <a:endParaRPr lang="sv-SE"/>
          </a:p>
        </p:txBody>
      </p:sp>
    </p:spTree>
    <p:extLst>
      <p:ext uri="{BB962C8B-B14F-4D97-AF65-F5344CB8AC3E}">
        <p14:creationId xmlns:p14="http://schemas.microsoft.com/office/powerpoint/2010/main" val="2800012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F633EE0-2569-4F58-A582-E56ADACD7068}" type="datetimeFigureOut">
              <a:rPr lang="sv-SE" smtClean="0"/>
              <a:t>2015-06-01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A092D7B3-7BAE-4999-9CF9-F4C8AE3F7889}" type="slidenum">
              <a:rPr lang="sv-SE" smtClean="0"/>
              <a:t>‹#›</a:t>
            </a:fld>
            <a:endParaRPr lang="sv-SE"/>
          </a:p>
        </p:txBody>
      </p:sp>
    </p:spTree>
    <p:extLst>
      <p:ext uri="{BB962C8B-B14F-4D97-AF65-F5344CB8AC3E}">
        <p14:creationId xmlns:p14="http://schemas.microsoft.com/office/powerpoint/2010/main" val="4098919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F633EE0-2569-4F58-A582-E56ADACD7068}" type="datetimeFigureOut">
              <a:rPr lang="sv-SE" smtClean="0"/>
              <a:t>2015-06-01</a:t>
            </a:fld>
            <a:endParaRPr lang="sv-SE"/>
          </a:p>
        </p:txBody>
      </p:sp>
      <p:sp>
        <p:nvSpPr>
          <p:cNvPr id="8" name="Footer Placeholder 7"/>
          <p:cNvSpPr>
            <a:spLocks noGrp="1"/>
          </p:cNvSpPr>
          <p:nvPr>
            <p:ph type="ftr" sz="quarter" idx="11"/>
          </p:nvPr>
        </p:nvSpPr>
        <p:spPr/>
        <p:txBody>
          <a:bodyPr/>
          <a:lstStyle/>
          <a:p>
            <a:endParaRPr lang="sv-SE"/>
          </a:p>
        </p:txBody>
      </p:sp>
      <p:sp>
        <p:nvSpPr>
          <p:cNvPr id="9" name="Slide Number Placeholder 8"/>
          <p:cNvSpPr>
            <a:spLocks noGrp="1"/>
          </p:cNvSpPr>
          <p:nvPr>
            <p:ph type="sldNum" sz="quarter" idx="12"/>
          </p:nvPr>
        </p:nvSpPr>
        <p:spPr/>
        <p:txBody>
          <a:bodyPr/>
          <a:lstStyle/>
          <a:p>
            <a:fld id="{A092D7B3-7BAE-4999-9CF9-F4C8AE3F7889}" type="slidenum">
              <a:rPr lang="sv-SE" smtClean="0"/>
              <a:t>‹#›</a:t>
            </a:fld>
            <a:endParaRPr lang="sv-SE"/>
          </a:p>
        </p:txBody>
      </p:sp>
    </p:spTree>
    <p:extLst>
      <p:ext uri="{BB962C8B-B14F-4D97-AF65-F5344CB8AC3E}">
        <p14:creationId xmlns:p14="http://schemas.microsoft.com/office/powerpoint/2010/main" val="1038109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F633EE0-2569-4F58-A582-E56ADACD7068}" type="datetimeFigureOut">
              <a:rPr lang="sv-SE" smtClean="0"/>
              <a:t>2015-06-01</a:t>
            </a:fld>
            <a:endParaRPr lang="sv-SE"/>
          </a:p>
        </p:txBody>
      </p:sp>
      <p:sp>
        <p:nvSpPr>
          <p:cNvPr id="4" name="Footer Placeholder 3"/>
          <p:cNvSpPr>
            <a:spLocks noGrp="1"/>
          </p:cNvSpPr>
          <p:nvPr>
            <p:ph type="ftr" sz="quarter" idx="11"/>
          </p:nvPr>
        </p:nvSpPr>
        <p:spPr/>
        <p:txBody>
          <a:bodyPr/>
          <a:lstStyle/>
          <a:p>
            <a:endParaRPr lang="sv-SE"/>
          </a:p>
        </p:txBody>
      </p:sp>
      <p:sp>
        <p:nvSpPr>
          <p:cNvPr id="5" name="Slide Number Placeholder 4"/>
          <p:cNvSpPr>
            <a:spLocks noGrp="1"/>
          </p:cNvSpPr>
          <p:nvPr>
            <p:ph type="sldNum" sz="quarter" idx="12"/>
          </p:nvPr>
        </p:nvSpPr>
        <p:spPr/>
        <p:txBody>
          <a:bodyPr/>
          <a:lstStyle/>
          <a:p>
            <a:fld id="{A092D7B3-7BAE-4999-9CF9-F4C8AE3F7889}" type="slidenum">
              <a:rPr lang="sv-SE" smtClean="0"/>
              <a:t>‹#›</a:t>
            </a:fld>
            <a:endParaRPr lang="sv-SE"/>
          </a:p>
        </p:txBody>
      </p:sp>
    </p:spTree>
    <p:extLst>
      <p:ext uri="{BB962C8B-B14F-4D97-AF65-F5344CB8AC3E}">
        <p14:creationId xmlns:p14="http://schemas.microsoft.com/office/powerpoint/2010/main" val="535437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633EE0-2569-4F58-A582-E56ADACD7068}" type="datetimeFigureOut">
              <a:rPr lang="sv-SE" smtClean="0"/>
              <a:t>2015-06-01</a:t>
            </a:fld>
            <a:endParaRPr lang="sv-SE"/>
          </a:p>
        </p:txBody>
      </p:sp>
      <p:sp>
        <p:nvSpPr>
          <p:cNvPr id="3" name="Footer Placeholder 2"/>
          <p:cNvSpPr>
            <a:spLocks noGrp="1"/>
          </p:cNvSpPr>
          <p:nvPr>
            <p:ph type="ftr" sz="quarter" idx="11"/>
          </p:nvPr>
        </p:nvSpPr>
        <p:spPr/>
        <p:txBody>
          <a:bodyPr/>
          <a:lstStyle/>
          <a:p>
            <a:endParaRPr lang="sv-SE"/>
          </a:p>
        </p:txBody>
      </p:sp>
      <p:sp>
        <p:nvSpPr>
          <p:cNvPr id="4" name="Slide Number Placeholder 3"/>
          <p:cNvSpPr>
            <a:spLocks noGrp="1"/>
          </p:cNvSpPr>
          <p:nvPr>
            <p:ph type="sldNum" sz="quarter" idx="12"/>
          </p:nvPr>
        </p:nvSpPr>
        <p:spPr/>
        <p:txBody>
          <a:bodyPr/>
          <a:lstStyle/>
          <a:p>
            <a:fld id="{A092D7B3-7BAE-4999-9CF9-F4C8AE3F7889}" type="slidenum">
              <a:rPr lang="sv-SE" smtClean="0"/>
              <a:t>‹#›</a:t>
            </a:fld>
            <a:endParaRPr lang="sv-SE"/>
          </a:p>
        </p:txBody>
      </p:sp>
    </p:spTree>
    <p:extLst>
      <p:ext uri="{BB962C8B-B14F-4D97-AF65-F5344CB8AC3E}">
        <p14:creationId xmlns:p14="http://schemas.microsoft.com/office/powerpoint/2010/main" val="1812545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633EE0-2569-4F58-A582-E56ADACD7068}" type="datetimeFigureOut">
              <a:rPr lang="sv-SE" smtClean="0"/>
              <a:t>2015-06-01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A092D7B3-7BAE-4999-9CF9-F4C8AE3F7889}" type="slidenum">
              <a:rPr lang="sv-SE" smtClean="0"/>
              <a:t>‹#›</a:t>
            </a:fld>
            <a:endParaRPr lang="sv-SE"/>
          </a:p>
        </p:txBody>
      </p:sp>
    </p:spTree>
    <p:extLst>
      <p:ext uri="{BB962C8B-B14F-4D97-AF65-F5344CB8AC3E}">
        <p14:creationId xmlns:p14="http://schemas.microsoft.com/office/powerpoint/2010/main" val="2989914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633EE0-2569-4F58-A582-E56ADACD7068}" type="datetimeFigureOut">
              <a:rPr lang="sv-SE" smtClean="0"/>
              <a:t>2015-06-01</a:t>
            </a:fld>
            <a:endParaRPr lang="sv-SE"/>
          </a:p>
        </p:txBody>
      </p:sp>
      <p:sp>
        <p:nvSpPr>
          <p:cNvPr id="6" name="Footer Placeholder 5"/>
          <p:cNvSpPr>
            <a:spLocks noGrp="1"/>
          </p:cNvSpPr>
          <p:nvPr>
            <p:ph type="ftr" sz="quarter" idx="11"/>
          </p:nvPr>
        </p:nvSpPr>
        <p:spPr/>
        <p:txBody>
          <a:bodyPr/>
          <a:lstStyle/>
          <a:p>
            <a:endParaRPr lang="sv-SE"/>
          </a:p>
        </p:txBody>
      </p:sp>
      <p:sp>
        <p:nvSpPr>
          <p:cNvPr id="7" name="Slide Number Placeholder 6"/>
          <p:cNvSpPr>
            <a:spLocks noGrp="1"/>
          </p:cNvSpPr>
          <p:nvPr>
            <p:ph type="sldNum" sz="quarter" idx="12"/>
          </p:nvPr>
        </p:nvSpPr>
        <p:spPr/>
        <p:txBody>
          <a:bodyPr/>
          <a:lstStyle/>
          <a:p>
            <a:fld id="{A092D7B3-7BAE-4999-9CF9-F4C8AE3F7889}" type="slidenum">
              <a:rPr lang="sv-SE" smtClean="0"/>
              <a:t>‹#›</a:t>
            </a:fld>
            <a:endParaRPr lang="sv-SE"/>
          </a:p>
        </p:txBody>
      </p:sp>
    </p:spTree>
    <p:extLst>
      <p:ext uri="{BB962C8B-B14F-4D97-AF65-F5344CB8AC3E}">
        <p14:creationId xmlns:p14="http://schemas.microsoft.com/office/powerpoint/2010/main" val="3820601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633EE0-2569-4F58-A582-E56ADACD7068}" type="datetimeFigureOut">
              <a:rPr lang="sv-SE" smtClean="0"/>
              <a:t>2015-06-01</a:t>
            </a:fld>
            <a:endParaRPr lang="sv-S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92D7B3-7BAE-4999-9CF9-F4C8AE3F7889}" type="slidenum">
              <a:rPr lang="sv-SE" smtClean="0"/>
              <a:t>‹#›</a:t>
            </a:fld>
            <a:endParaRPr lang="sv-SE"/>
          </a:p>
        </p:txBody>
      </p:sp>
    </p:spTree>
    <p:extLst>
      <p:ext uri="{BB962C8B-B14F-4D97-AF65-F5344CB8AC3E}">
        <p14:creationId xmlns:p14="http://schemas.microsoft.com/office/powerpoint/2010/main" val="2810812209"/>
      </p:ext>
    </p:extLst>
  </p:cSld>
  <p:clrMap bg1="dk1" tx1="lt1" bg2="dk2" tx2="lt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ustomXml" Target="../../customXml/item2.xml"/><Relationship Id="rId1" Type="http://schemas.openxmlformats.org/officeDocument/2006/relationships/customXml" Target="../../customXml/item1.xml"/><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blog.markedup.com/2014/07/real-time-marketing-automation-with-distributed-actor-systems-and-akka-net/" TargetMode="External"/><Relationship Id="rId5" Type="http://schemas.openxmlformats.org/officeDocument/2006/relationships/hyperlink" Target="http://www.aaronstannard.com/a-year-in-akka-net/" TargetMode="External"/><Relationship Id="rId4" Type="http://schemas.openxmlformats.org/officeDocument/2006/relationships/hyperlink" Target="https://github.com/Azure/azure-content/blob/master/articles/service-fabric-reliable-actors-patterns-introduction.md"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customXml" Target="../../customXml/item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57175" y="-28575"/>
            <a:ext cx="12706350" cy="6915150"/>
          </a:xfrm>
          <a:prstGeom prst="rect">
            <a:avLst/>
          </a:prstGeom>
        </p:spPr>
      </p:pic>
      <p:sp>
        <p:nvSpPr>
          <p:cNvPr id="2" name="Title 1"/>
          <p:cNvSpPr>
            <a:spLocks noGrp="1"/>
          </p:cNvSpPr>
          <p:nvPr>
            <p:ph type="ctrTitle"/>
          </p:nvPr>
        </p:nvSpPr>
        <p:spPr>
          <a:xfrm>
            <a:off x="3300662" y="-28575"/>
            <a:ext cx="6986337" cy="1395663"/>
          </a:xfrm>
        </p:spPr>
        <p:txBody>
          <a:bodyPr>
            <a:noAutofit/>
          </a:bodyPr>
          <a:lstStyle/>
          <a:p>
            <a:r>
              <a:rPr lang="es-ES" dirty="0" smtClean="0">
                <a:solidFill>
                  <a:schemeClr val="bg1"/>
                </a:solidFill>
                <a:latin typeface="Roboto" pitchFamily="2" charset="0"/>
                <a:ea typeface="Roboto" pitchFamily="2" charset="0"/>
              </a:rPr>
              <a:t>DOTNET</a:t>
            </a:r>
            <a:r>
              <a:rPr lang="es-ES" sz="8000" dirty="0" smtClean="0">
                <a:solidFill>
                  <a:schemeClr val="bg1"/>
                </a:solidFill>
                <a:latin typeface="Roboto" pitchFamily="2" charset="0"/>
                <a:ea typeface="Roboto" pitchFamily="2" charset="0"/>
              </a:rPr>
              <a:t>MÁLAGA</a:t>
            </a:r>
            <a:endParaRPr lang="es-ES" dirty="0">
              <a:solidFill>
                <a:schemeClr val="bg1"/>
              </a:solidFill>
              <a:latin typeface="Roboto" pitchFamily="2" charset="0"/>
              <a:ea typeface="Roboto" pitchFamily="2" charset="0"/>
            </a:endParaRPr>
          </a:p>
        </p:txBody>
      </p:sp>
      <p:sp>
        <p:nvSpPr>
          <p:cNvPr id="3" name="Subtitle 2"/>
          <p:cNvSpPr>
            <a:spLocks noGrp="1"/>
          </p:cNvSpPr>
          <p:nvPr>
            <p:ph type="subTitle" idx="1"/>
          </p:nvPr>
        </p:nvSpPr>
        <p:spPr>
          <a:xfrm>
            <a:off x="5251783" y="1953711"/>
            <a:ext cx="3084094" cy="1162467"/>
          </a:xfrm>
        </p:spPr>
        <p:txBody>
          <a:bodyPr/>
          <a:lstStyle/>
          <a:p>
            <a:pPr algn="l"/>
            <a:r>
              <a:rPr lang="es-ES" dirty="0">
                <a:solidFill>
                  <a:schemeClr val="bg1"/>
                </a:solidFill>
                <a:latin typeface="Roboto" pitchFamily="2" charset="0"/>
                <a:ea typeface="Roboto" pitchFamily="2" charset="0"/>
              </a:rPr>
              <a:t> </a:t>
            </a:r>
            <a:r>
              <a:rPr lang="es-ES" dirty="0" smtClean="0">
                <a:solidFill>
                  <a:schemeClr val="bg1"/>
                </a:solidFill>
                <a:latin typeface="Roboto" pitchFamily="2" charset="0"/>
                <a:ea typeface="Roboto" pitchFamily="2" charset="0"/>
              </a:rPr>
              <a:t>#</a:t>
            </a:r>
            <a:r>
              <a:rPr lang="es-ES" dirty="0" err="1" smtClean="0">
                <a:solidFill>
                  <a:schemeClr val="bg1"/>
                </a:solidFill>
                <a:latin typeface="Roboto" pitchFamily="2" charset="0"/>
                <a:ea typeface="Roboto" pitchFamily="2" charset="0"/>
              </a:rPr>
              <a:t>dotnetmalaga</a:t>
            </a:r>
            <a:endParaRPr lang="es-ES" dirty="0" smtClean="0">
              <a:solidFill>
                <a:schemeClr val="bg1"/>
              </a:solidFill>
              <a:latin typeface="Roboto" pitchFamily="2" charset="0"/>
              <a:ea typeface="Roboto" pitchFamily="2" charset="0"/>
            </a:endParaRPr>
          </a:p>
          <a:p>
            <a:pPr algn="l"/>
            <a:r>
              <a:rPr lang="es-ES" dirty="0" smtClean="0">
                <a:solidFill>
                  <a:schemeClr val="bg1"/>
                </a:solidFill>
                <a:latin typeface="Roboto" pitchFamily="2" charset="0"/>
                <a:ea typeface="Roboto" pitchFamily="2" charset="0"/>
              </a:rPr>
              <a:t>@</a:t>
            </a:r>
            <a:r>
              <a:rPr lang="es-ES" dirty="0" err="1" smtClean="0">
                <a:solidFill>
                  <a:schemeClr val="bg1"/>
                </a:solidFill>
                <a:latin typeface="Roboto" pitchFamily="2" charset="0"/>
                <a:ea typeface="Roboto" pitchFamily="2" charset="0"/>
              </a:rPr>
              <a:t>dotnetmalaga</a:t>
            </a:r>
            <a:endParaRPr lang="es-ES" dirty="0" smtClean="0">
              <a:solidFill>
                <a:schemeClr val="bg1"/>
              </a:solidFill>
              <a:latin typeface="Roboto" pitchFamily="2" charset="0"/>
              <a:ea typeface="Roboto" pitchFamily="2" charset="0"/>
            </a:endParaRPr>
          </a:p>
        </p:txBody>
      </p:sp>
      <p:pic>
        <p:nvPicPr>
          <p:cNvPr id="1028" name="Picture 4" descr="http://materialdesignblog.com/wp-content/uploads/2015/04/387b93c8b66379c32e1cc2b98dcf519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6771" y="2430379"/>
            <a:ext cx="385012" cy="3850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gpht.com/cH_KdU0WeXhuBOTIt6EFC2mSuLqj0CjVTu7Bc0oQJ8812NB1kGlVkCca3pGmejG6Z5I=w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867186" y="1963859"/>
            <a:ext cx="385200" cy="385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723" y="5559340"/>
            <a:ext cx="1239254" cy="123925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19455" y="5556434"/>
            <a:ext cx="1911962" cy="482770"/>
          </a:xfrm>
          <a:prstGeom prst="rect">
            <a:avLst/>
          </a:prstGeom>
        </p:spPr>
      </p:pic>
      <p:pic>
        <p:nvPicPr>
          <p:cNvPr id="1032" name="Picture 8" descr="https://pbs.twimg.com/profile_images/378800000073555600/fe7cc5bfc66aa362d1431a87862f0716_400x40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19455" y="6119809"/>
            <a:ext cx="678785" cy="67878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38459" y="5233730"/>
            <a:ext cx="979755" cy="369332"/>
          </a:xfrm>
          <a:prstGeom prst="rect">
            <a:avLst/>
          </a:prstGeom>
          <a:noFill/>
        </p:spPr>
        <p:txBody>
          <a:bodyPr wrap="none" rtlCol="0">
            <a:spAutoFit/>
          </a:bodyPr>
          <a:lstStyle/>
          <a:p>
            <a:r>
              <a:rPr lang="es-ES" dirty="0" smtClean="0">
                <a:solidFill>
                  <a:schemeClr val="bg1"/>
                </a:solidFill>
                <a:latin typeface="Roboto Condensed" pitchFamily="2" charset="0"/>
                <a:ea typeface="Roboto Condensed" pitchFamily="2" charset="0"/>
              </a:rPr>
              <a:t>Organiza</a:t>
            </a:r>
            <a:endParaRPr lang="es-ES" dirty="0">
              <a:solidFill>
                <a:schemeClr val="bg1"/>
              </a:solidFill>
              <a:latin typeface="Roboto Condensed" pitchFamily="2" charset="0"/>
              <a:ea typeface="Roboto Condensed" pitchFamily="2" charset="0"/>
            </a:endParaRPr>
          </a:p>
        </p:txBody>
      </p:sp>
      <p:sp>
        <p:nvSpPr>
          <p:cNvPr id="14" name="TextBox 13"/>
          <p:cNvSpPr txBox="1"/>
          <p:nvPr/>
        </p:nvSpPr>
        <p:spPr>
          <a:xfrm>
            <a:off x="9705485" y="5241750"/>
            <a:ext cx="1101584" cy="369332"/>
          </a:xfrm>
          <a:prstGeom prst="rect">
            <a:avLst/>
          </a:prstGeom>
          <a:noFill/>
        </p:spPr>
        <p:txBody>
          <a:bodyPr wrap="none" rtlCol="0">
            <a:spAutoFit/>
          </a:bodyPr>
          <a:lstStyle/>
          <a:p>
            <a:r>
              <a:rPr lang="es-ES" dirty="0" smtClean="0">
                <a:solidFill>
                  <a:schemeClr val="bg1"/>
                </a:solidFill>
                <a:latin typeface="Roboto Condensed" pitchFamily="2" charset="0"/>
                <a:ea typeface="Roboto Condensed" pitchFamily="2" charset="0"/>
              </a:rPr>
              <a:t>Colaboran</a:t>
            </a:r>
            <a:endParaRPr lang="es-ES" dirty="0">
              <a:solidFill>
                <a:schemeClr val="bg1"/>
              </a:solidFill>
              <a:latin typeface="Roboto Condensed" pitchFamily="2" charset="0"/>
              <a:ea typeface="Roboto Condensed" pitchFamily="2" charset="0"/>
            </a:endParaRPr>
          </a:p>
        </p:txBody>
      </p:sp>
      <p:pic>
        <p:nvPicPr>
          <p:cNvPr id="1034" name="Picture 10" descr="http://davidpelayo.com/wp-content/uploads/2012/08/logo_web_techdencias.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188551" y="6119809"/>
            <a:ext cx="1042867" cy="6747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05249" y="4172986"/>
            <a:ext cx="3707481" cy="584775"/>
          </a:xfrm>
          <a:prstGeom prst="rect">
            <a:avLst/>
          </a:prstGeom>
          <a:noFill/>
        </p:spPr>
        <p:txBody>
          <a:bodyPr wrap="square" rtlCol="0">
            <a:spAutoFit/>
          </a:bodyPr>
          <a:lstStyle/>
          <a:p>
            <a:r>
              <a:rPr lang="es-ES" sz="3200" b="1" dirty="0" smtClean="0">
                <a:solidFill>
                  <a:schemeClr val="bg1"/>
                </a:solidFill>
              </a:rPr>
              <a:t>SALA PEQUEÑA</a:t>
            </a:r>
            <a:endParaRPr lang="es-ES" sz="3200" b="1" dirty="0">
              <a:solidFill>
                <a:schemeClr val="bg1"/>
              </a:solidFill>
            </a:endParaRPr>
          </a:p>
        </p:txBody>
      </p:sp>
    </p:spTree>
    <p:extLst>
      <p:ext uri="{BB962C8B-B14F-4D97-AF65-F5344CB8AC3E}">
        <p14:creationId xmlns:p14="http://schemas.microsoft.com/office/powerpoint/2010/main" val="10419076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grpSp>
        <p:nvGrpSpPr>
          <p:cNvPr id="59" name="Group 58"/>
          <p:cNvGrpSpPr/>
          <p:nvPr/>
        </p:nvGrpSpPr>
        <p:grpSpPr>
          <a:xfrm>
            <a:off x="4654562" y="581081"/>
            <a:ext cx="2613089" cy="2613088"/>
            <a:chOff x="4662738" y="3954548"/>
            <a:chExt cx="2613089" cy="2613088"/>
          </a:xfrm>
        </p:grpSpPr>
        <p:grpSp>
          <p:nvGrpSpPr>
            <p:cNvPr id="60" name="Group 59"/>
            <p:cNvGrpSpPr/>
            <p:nvPr/>
          </p:nvGrpSpPr>
          <p:grpSpPr>
            <a:xfrm>
              <a:off x="4662738" y="3954548"/>
              <a:ext cx="2613089" cy="2613088"/>
              <a:chOff x="2500643" y="316321"/>
              <a:chExt cx="2613089" cy="2613088"/>
            </a:xfrm>
          </p:grpSpPr>
          <p:sp>
            <p:nvSpPr>
              <p:cNvPr id="66" name="Freeform 65"/>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7" name="Octagon 66"/>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Oval 68"/>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1" name="Group 60"/>
            <p:cNvGrpSpPr/>
            <p:nvPr/>
          </p:nvGrpSpPr>
          <p:grpSpPr>
            <a:xfrm>
              <a:off x="5256455" y="4551259"/>
              <a:ext cx="1416559" cy="1417223"/>
              <a:chOff x="1753933" y="2029826"/>
              <a:chExt cx="1416559" cy="1417223"/>
            </a:xfrm>
          </p:grpSpPr>
          <p:sp>
            <p:nvSpPr>
              <p:cNvPr id="62" name="Rounded Rectangle 61"/>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63" name="Rounded Rectangle 62"/>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64" name="Rounded Rectangle 63"/>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65" name="Rounded Rectangle 64"/>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sp>
        <p:nvSpPr>
          <p:cNvPr id="41" name="Highlight"/>
          <p:cNvSpPr/>
          <p:nvPr/>
        </p:nvSpPr>
        <p:spPr>
          <a:xfrm>
            <a:off x="4394830" y="854958"/>
            <a:ext cx="2270008" cy="2043629"/>
          </a:xfrm>
          <a:custGeom>
            <a:avLst/>
            <a:gdLst>
              <a:gd name="connsiteX0" fmla="*/ 0 w 956356"/>
              <a:gd name="connsiteY0" fmla="*/ 0 h 906888"/>
              <a:gd name="connsiteX1" fmla="*/ 916842 w 956356"/>
              <a:gd name="connsiteY1" fmla="*/ 114803 h 906888"/>
              <a:gd name="connsiteX2" fmla="*/ 916842 w 956356"/>
              <a:gd name="connsiteY2" fmla="*/ 116706 h 906888"/>
              <a:gd name="connsiteX3" fmla="*/ 944147 w 956356"/>
              <a:gd name="connsiteY3" fmla="*/ 128016 h 906888"/>
              <a:gd name="connsiteX4" fmla="*/ 956356 w 956356"/>
              <a:gd name="connsiteY4" fmla="*/ 157491 h 906888"/>
              <a:gd name="connsiteX5" fmla="*/ 956356 w 956356"/>
              <a:gd name="connsiteY5" fmla="*/ 749397 h 906888"/>
              <a:gd name="connsiteX6" fmla="*/ 944147 w 956356"/>
              <a:gd name="connsiteY6" fmla="*/ 778872 h 906888"/>
              <a:gd name="connsiteX7" fmla="*/ 916842 w 956356"/>
              <a:gd name="connsiteY7" fmla="*/ 790182 h 906888"/>
              <a:gd name="connsiteX8" fmla="*/ 916842 w 956356"/>
              <a:gd name="connsiteY8" fmla="*/ 792085 h 906888"/>
              <a:gd name="connsiteX9" fmla="*/ 0 w 956356"/>
              <a:gd name="connsiteY9" fmla="*/ 906888 h 906888"/>
              <a:gd name="connsiteX0" fmla="*/ 0 w 1628508"/>
              <a:gd name="connsiteY0" fmla="*/ 0 h 1108193"/>
              <a:gd name="connsiteX1" fmla="*/ 1588994 w 1628508"/>
              <a:gd name="connsiteY1" fmla="*/ 316108 h 1108193"/>
              <a:gd name="connsiteX2" fmla="*/ 1588994 w 1628508"/>
              <a:gd name="connsiteY2" fmla="*/ 318011 h 1108193"/>
              <a:gd name="connsiteX3" fmla="*/ 1616299 w 1628508"/>
              <a:gd name="connsiteY3" fmla="*/ 329321 h 1108193"/>
              <a:gd name="connsiteX4" fmla="*/ 1628508 w 1628508"/>
              <a:gd name="connsiteY4" fmla="*/ 358796 h 1108193"/>
              <a:gd name="connsiteX5" fmla="*/ 1628508 w 1628508"/>
              <a:gd name="connsiteY5" fmla="*/ 950702 h 1108193"/>
              <a:gd name="connsiteX6" fmla="*/ 1616299 w 1628508"/>
              <a:gd name="connsiteY6" fmla="*/ 980177 h 1108193"/>
              <a:gd name="connsiteX7" fmla="*/ 1588994 w 1628508"/>
              <a:gd name="connsiteY7" fmla="*/ 991487 h 1108193"/>
              <a:gd name="connsiteX8" fmla="*/ 1588994 w 1628508"/>
              <a:gd name="connsiteY8" fmla="*/ 993390 h 1108193"/>
              <a:gd name="connsiteX9" fmla="*/ 672152 w 1628508"/>
              <a:gd name="connsiteY9" fmla="*/ 1108193 h 1108193"/>
              <a:gd name="connsiteX10" fmla="*/ 0 w 1628508"/>
              <a:gd name="connsiteY10" fmla="*/ 0 h 1108193"/>
              <a:gd name="connsiteX0" fmla="*/ 0 w 1628508"/>
              <a:gd name="connsiteY0" fmla="*/ 0 h 2049888"/>
              <a:gd name="connsiteX1" fmla="*/ 1588994 w 1628508"/>
              <a:gd name="connsiteY1" fmla="*/ 316108 h 2049888"/>
              <a:gd name="connsiteX2" fmla="*/ 1588994 w 1628508"/>
              <a:gd name="connsiteY2" fmla="*/ 318011 h 2049888"/>
              <a:gd name="connsiteX3" fmla="*/ 1616299 w 1628508"/>
              <a:gd name="connsiteY3" fmla="*/ 329321 h 2049888"/>
              <a:gd name="connsiteX4" fmla="*/ 1628508 w 1628508"/>
              <a:gd name="connsiteY4" fmla="*/ 358796 h 2049888"/>
              <a:gd name="connsiteX5" fmla="*/ 1628508 w 1628508"/>
              <a:gd name="connsiteY5" fmla="*/ 950702 h 2049888"/>
              <a:gd name="connsiteX6" fmla="*/ 1616299 w 1628508"/>
              <a:gd name="connsiteY6" fmla="*/ 980177 h 2049888"/>
              <a:gd name="connsiteX7" fmla="*/ 1588994 w 1628508"/>
              <a:gd name="connsiteY7" fmla="*/ 991487 h 2049888"/>
              <a:gd name="connsiteX8" fmla="*/ 1588994 w 1628508"/>
              <a:gd name="connsiteY8" fmla="*/ 993390 h 2049888"/>
              <a:gd name="connsiteX9" fmla="*/ 34119 w 1628508"/>
              <a:gd name="connsiteY9" fmla="*/ 2049888 h 2049888"/>
              <a:gd name="connsiteX10" fmla="*/ 0 w 1628508"/>
              <a:gd name="connsiteY10" fmla="*/ 0 h 2049888"/>
              <a:gd name="connsiteX0" fmla="*/ 4880 w 1633388"/>
              <a:gd name="connsiteY0" fmla="*/ 0 h 1129747"/>
              <a:gd name="connsiteX1" fmla="*/ 1593874 w 1633388"/>
              <a:gd name="connsiteY1" fmla="*/ 316108 h 1129747"/>
              <a:gd name="connsiteX2" fmla="*/ 1593874 w 1633388"/>
              <a:gd name="connsiteY2" fmla="*/ 318011 h 1129747"/>
              <a:gd name="connsiteX3" fmla="*/ 1621179 w 1633388"/>
              <a:gd name="connsiteY3" fmla="*/ 329321 h 1129747"/>
              <a:gd name="connsiteX4" fmla="*/ 1633388 w 1633388"/>
              <a:gd name="connsiteY4" fmla="*/ 358796 h 1129747"/>
              <a:gd name="connsiteX5" fmla="*/ 1633388 w 1633388"/>
              <a:gd name="connsiteY5" fmla="*/ 950702 h 1129747"/>
              <a:gd name="connsiteX6" fmla="*/ 1621179 w 1633388"/>
              <a:gd name="connsiteY6" fmla="*/ 980177 h 1129747"/>
              <a:gd name="connsiteX7" fmla="*/ 1593874 w 1633388"/>
              <a:gd name="connsiteY7" fmla="*/ 991487 h 1129747"/>
              <a:gd name="connsiteX8" fmla="*/ 1593874 w 1633388"/>
              <a:gd name="connsiteY8" fmla="*/ 993390 h 1129747"/>
              <a:gd name="connsiteX9" fmla="*/ 0 w 1633388"/>
              <a:gd name="connsiteY9" fmla="*/ 1129747 h 1129747"/>
              <a:gd name="connsiteX10" fmla="*/ 4880 w 1633388"/>
              <a:gd name="connsiteY10" fmla="*/ 0 h 1129747"/>
              <a:gd name="connsiteX0" fmla="*/ 0 w 1645841"/>
              <a:gd name="connsiteY0" fmla="*/ 0 h 956347"/>
              <a:gd name="connsiteX1" fmla="*/ 1606327 w 1645841"/>
              <a:gd name="connsiteY1" fmla="*/ 142708 h 956347"/>
              <a:gd name="connsiteX2" fmla="*/ 1606327 w 1645841"/>
              <a:gd name="connsiteY2" fmla="*/ 144611 h 956347"/>
              <a:gd name="connsiteX3" fmla="*/ 1633632 w 1645841"/>
              <a:gd name="connsiteY3" fmla="*/ 155921 h 956347"/>
              <a:gd name="connsiteX4" fmla="*/ 1645841 w 1645841"/>
              <a:gd name="connsiteY4" fmla="*/ 185396 h 956347"/>
              <a:gd name="connsiteX5" fmla="*/ 1645841 w 1645841"/>
              <a:gd name="connsiteY5" fmla="*/ 777302 h 956347"/>
              <a:gd name="connsiteX6" fmla="*/ 1633632 w 1645841"/>
              <a:gd name="connsiteY6" fmla="*/ 806777 h 956347"/>
              <a:gd name="connsiteX7" fmla="*/ 1606327 w 1645841"/>
              <a:gd name="connsiteY7" fmla="*/ 818087 h 956347"/>
              <a:gd name="connsiteX8" fmla="*/ 1606327 w 1645841"/>
              <a:gd name="connsiteY8" fmla="*/ 819990 h 956347"/>
              <a:gd name="connsiteX9" fmla="*/ 12453 w 1645841"/>
              <a:gd name="connsiteY9" fmla="*/ 956347 h 956347"/>
              <a:gd name="connsiteX10" fmla="*/ 0 w 1645841"/>
              <a:gd name="connsiteY10" fmla="*/ 0 h 956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5841" h="956347">
                <a:moveTo>
                  <a:pt x="0" y="0"/>
                </a:moveTo>
                <a:lnTo>
                  <a:pt x="1606327" y="142708"/>
                </a:lnTo>
                <a:lnTo>
                  <a:pt x="1606327" y="144611"/>
                </a:lnTo>
                <a:lnTo>
                  <a:pt x="1633632" y="155921"/>
                </a:lnTo>
                <a:cubicBezTo>
                  <a:pt x="1641176" y="163465"/>
                  <a:pt x="1645841" y="173886"/>
                  <a:pt x="1645841" y="185396"/>
                </a:cubicBezTo>
                <a:lnTo>
                  <a:pt x="1645841" y="777302"/>
                </a:lnTo>
                <a:cubicBezTo>
                  <a:pt x="1645841" y="788813"/>
                  <a:pt x="1641176" y="799234"/>
                  <a:pt x="1633632" y="806777"/>
                </a:cubicBezTo>
                <a:lnTo>
                  <a:pt x="1606327" y="818087"/>
                </a:lnTo>
                <a:lnTo>
                  <a:pt x="1606327" y="819990"/>
                </a:lnTo>
                <a:lnTo>
                  <a:pt x="12453" y="956347"/>
                </a:lnTo>
                <a:cubicBezTo>
                  <a:pt x="12453" y="654051"/>
                  <a:pt x="0" y="302296"/>
                  <a:pt x="0" y="0"/>
                </a:cubicBezTo>
                <a:close/>
              </a:path>
            </a:pathLst>
          </a:custGeom>
          <a:gradFill flip="none" rotWithShape="1">
            <a:gsLst>
              <a:gs pos="0">
                <a:srgbClr val="43BFF7">
                  <a:alpha val="56000"/>
                </a:srgbClr>
              </a:gs>
              <a:gs pos="68000">
                <a:srgbClr val="43BFF7">
                  <a:alpha val="0"/>
                </a:srgbClr>
              </a:gs>
            </a:gsLst>
            <a:lin ang="192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1400" b="1" dirty="0"/>
          </a:p>
        </p:txBody>
      </p:sp>
      <p:sp>
        <p:nvSpPr>
          <p:cNvPr id="43" name="Rounded Rectangle 42"/>
          <p:cNvSpPr/>
          <p:nvPr/>
        </p:nvSpPr>
        <p:spPr>
          <a:xfrm>
            <a:off x="2476499" y="849052"/>
            <a:ext cx="2062800" cy="2063074"/>
          </a:xfrm>
          <a:prstGeom prst="roundRect">
            <a:avLst>
              <a:gd name="adj" fmla="val 6970"/>
            </a:avLst>
          </a:prstGeom>
          <a:solidFill>
            <a:srgbClr val="333F50"/>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smtClean="0"/>
              <a:t>Servicio</a:t>
            </a:r>
            <a:endParaRPr lang="sv-SE" b="1" dirty="0"/>
          </a:p>
        </p:txBody>
      </p:sp>
      <p:sp>
        <p:nvSpPr>
          <p:cNvPr id="83" name="Call"/>
          <p:cNvSpPr/>
          <p:nvPr/>
        </p:nvSpPr>
        <p:spPr>
          <a:xfrm>
            <a:off x="485420" y="1593571"/>
            <a:ext cx="2472933" cy="585666"/>
          </a:xfrm>
          <a:prstGeom prst="rightArrow">
            <a:avLst>
              <a:gd name="adj1" fmla="val 100000"/>
              <a:gd name="adj2" fmla="val 50000"/>
            </a:avLst>
          </a:prstGeom>
          <a:solidFill>
            <a:srgbClr val="E95959"/>
          </a:solidFill>
          <a:ln w="85725" cap="rnd">
            <a:no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r>
              <a:rPr lang="sv-SE" b="1" dirty="0" smtClean="0">
                <a:solidFill>
                  <a:schemeClr val="tx1"/>
                </a:solidFill>
              </a:rPr>
              <a:t>Petición</a:t>
            </a:r>
            <a:endParaRPr lang="sv-SE" b="1" dirty="0">
              <a:solidFill>
                <a:schemeClr val="tx1"/>
              </a:solidFill>
            </a:endParaRPr>
          </a:p>
        </p:txBody>
      </p:sp>
      <p:grpSp>
        <p:nvGrpSpPr>
          <p:cNvPr id="98" name="Group 97"/>
          <p:cNvGrpSpPr/>
          <p:nvPr/>
        </p:nvGrpSpPr>
        <p:grpSpPr>
          <a:xfrm>
            <a:off x="5294488" y="1250528"/>
            <a:ext cx="1324142" cy="1271752"/>
            <a:chOff x="5299035" y="1302038"/>
            <a:chExt cx="1324142" cy="1271752"/>
          </a:xfrm>
        </p:grpSpPr>
        <p:cxnSp>
          <p:nvCxnSpPr>
            <p:cNvPr id="99" name="Straight Connector 98"/>
            <p:cNvCxnSpPr>
              <a:stCxn id="119" idx="3"/>
              <a:endCxn id="112" idx="0"/>
            </p:cNvCxnSpPr>
            <p:nvPr/>
          </p:nvCxnSpPr>
          <p:spPr>
            <a:xfrm flipH="1">
              <a:off x="5598192" y="1620796"/>
              <a:ext cx="72305" cy="78502"/>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0" name="Straight Connector 99"/>
            <p:cNvCxnSpPr>
              <a:stCxn id="112" idx="3"/>
              <a:endCxn id="111" idx="0"/>
            </p:cNvCxnSpPr>
            <p:nvPr/>
          </p:nvCxnSpPr>
          <p:spPr>
            <a:xfrm flipH="1">
              <a:off x="5513654" y="1837582"/>
              <a:ext cx="27259" cy="271684"/>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1" name="Straight Connector 100"/>
            <p:cNvCxnSpPr>
              <a:stCxn id="111" idx="3"/>
              <a:endCxn id="123" idx="7"/>
            </p:cNvCxnSpPr>
            <p:nvPr/>
          </p:nvCxnSpPr>
          <p:spPr>
            <a:xfrm flipH="1">
              <a:off x="5437320" y="2247550"/>
              <a:ext cx="19055" cy="129373"/>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2" name="Straight Connector 101"/>
            <p:cNvCxnSpPr>
              <a:stCxn id="112" idx="5"/>
              <a:endCxn id="110" idx="1"/>
            </p:cNvCxnSpPr>
            <p:nvPr/>
          </p:nvCxnSpPr>
          <p:spPr>
            <a:xfrm>
              <a:off x="5655471" y="1837582"/>
              <a:ext cx="38448" cy="259505"/>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3" name="Straight Connector 102"/>
            <p:cNvCxnSpPr>
              <a:stCxn id="111" idx="5"/>
              <a:endCxn id="109" idx="1"/>
            </p:cNvCxnSpPr>
            <p:nvPr/>
          </p:nvCxnSpPr>
          <p:spPr>
            <a:xfrm>
              <a:off x="5570933" y="2247550"/>
              <a:ext cx="64530" cy="129373"/>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4" name="Straight Connector 103"/>
            <p:cNvCxnSpPr>
              <a:stCxn id="113" idx="5"/>
              <a:endCxn id="114" idx="1"/>
            </p:cNvCxnSpPr>
            <p:nvPr/>
          </p:nvCxnSpPr>
          <p:spPr>
            <a:xfrm>
              <a:off x="6209997" y="1834844"/>
              <a:ext cx="67611" cy="254561"/>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5" name="Straight Connector 104"/>
            <p:cNvCxnSpPr>
              <a:stCxn id="114" idx="3"/>
              <a:endCxn id="115" idx="7"/>
            </p:cNvCxnSpPr>
            <p:nvPr/>
          </p:nvCxnSpPr>
          <p:spPr>
            <a:xfrm flipH="1">
              <a:off x="6172236" y="2203963"/>
              <a:ext cx="105372" cy="187027"/>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6" name="Straight Connector 105"/>
            <p:cNvCxnSpPr>
              <a:stCxn id="114" idx="4"/>
              <a:endCxn id="116" idx="0"/>
            </p:cNvCxnSpPr>
            <p:nvPr/>
          </p:nvCxnSpPr>
          <p:spPr>
            <a:xfrm>
              <a:off x="6334887" y="2227689"/>
              <a:ext cx="0" cy="184091"/>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7" name="Straight Connector 106"/>
            <p:cNvCxnSpPr>
              <a:stCxn id="119" idx="5"/>
              <a:endCxn id="113" idx="1"/>
            </p:cNvCxnSpPr>
            <p:nvPr/>
          </p:nvCxnSpPr>
          <p:spPr>
            <a:xfrm>
              <a:off x="5785055" y="1620796"/>
              <a:ext cx="310384" cy="99490"/>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8" name="Straight Connector 107"/>
            <p:cNvCxnSpPr>
              <a:stCxn id="114" idx="5"/>
              <a:endCxn id="117" idx="1"/>
            </p:cNvCxnSpPr>
            <p:nvPr/>
          </p:nvCxnSpPr>
          <p:spPr>
            <a:xfrm>
              <a:off x="6392166" y="2203963"/>
              <a:ext cx="92727" cy="138719"/>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109" name="Oval 108"/>
            <p:cNvSpPr/>
            <p:nvPr/>
          </p:nvSpPr>
          <p:spPr>
            <a:xfrm>
              <a:off x="5611737" y="2353197"/>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0" name="Oval 109"/>
            <p:cNvSpPr/>
            <p:nvPr/>
          </p:nvSpPr>
          <p:spPr>
            <a:xfrm>
              <a:off x="5670193" y="2073361"/>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1" name="Oval 110"/>
            <p:cNvSpPr/>
            <p:nvPr/>
          </p:nvSpPr>
          <p:spPr>
            <a:xfrm>
              <a:off x="5432649" y="2109266"/>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2" name="Oval 111"/>
            <p:cNvSpPr/>
            <p:nvPr/>
          </p:nvSpPr>
          <p:spPr>
            <a:xfrm>
              <a:off x="5517187" y="1699298"/>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3" name="Oval 112"/>
            <p:cNvSpPr/>
            <p:nvPr/>
          </p:nvSpPr>
          <p:spPr>
            <a:xfrm>
              <a:off x="6071713" y="1696560"/>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4" name="Oval 113"/>
            <p:cNvSpPr/>
            <p:nvPr/>
          </p:nvSpPr>
          <p:spPr>
            <a:xfrm>
              <a:off x="6253882" y="2065679"/>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5" name="Oval 114"/>
            <p:cNvSpPr/>
            <p:nvPr/>
          </p:nvSpPr>
          <p:spPr>
            <a:xfrm>
              <a:off x="6033952" y="2367264"/>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6" name="Oval 115"/>
            <p:cNvSpPr/>
            <p:nvPr/>
          </p:nvSpPr>
          <p:spPr>
            <a:xfrm>
              <a:off x="6253882" y="2411780"/>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7" name="Oval 116"/>
            <p:cNvSpPr/>
            <p:nvPr/>
          </p:nvSpPr>
          <p:spPr>
            <a:xfrm>
              <a:off x="6461167" y="2318956"/>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18" name="Straight Connector 117"/>
            <p:cNvCxnSpPr>
              <a:stCxn id="122" idx="3"/>
              <a:endCxn id="119" idx="7"/>
            </p:cNvCxnSpPr>
            <p:nvPr/>
          </p:nvCxnSpPr>
          <p:spPr>
            <a:xfrm flipH="1">
              <a:off x="5785055" y="1440322"/>
              <a:ext cx="327236" cy="65916"/>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119" name="Oval 118"/>
            <p:cNvSpPr/>
            <p:nvPr/>
          </p:nvSpPr>
          <p:spPr>
            <a:xfrm>
              <a:off x="5646771" y="1482512"/>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20" name="Straight Connector 119"/>
            <p:cNvCxnSpPr>
              <a:stCxn id="122" idx="5"/>
              <a:endCxn id="121" idx="1"/>
            </p:cNvCxnSpPr>
            <p:nvPr/>
          </p:nvCxnSpPr>
          <p:spPr>
            <a:xfrm>
              <a:off x="6226849" y="1440322"/>
              <a:ext cx="96034" cy="93550"/>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121" name="Oval 120"/>
            <p:cNvSpPr/>
            <p:nvPr/>
          </p:nvSpPr>
          <p:spPr>
            <a:xfrm>
              <a:off x="6299157" y="1510146"/>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22" name="Oval 121"/>
            <p:cNvSpPr/>
            <p:nvPr/>
          </p:nvSpPr>
          <p:spPr>
            <a:xfrm>
              <a:off x="6088565" y="1302038"/>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23" name="Oval 122"/>
            <p:cNvSpPr/>
            <p:nvPr/>
          </p:nvSpPr>
          <p:spPr>
            <a:xfrm>
              <a:off x="5299035" y="2353197"/>
              <a:ext cx="162011" cy="162011"/>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sp>
        <p:nvSpPr>
          <p:cNvPr id="42" name="Rectangle 41"/>
          <p:cNvSpPr/>
          <p:nvPr/>
        </p:nvSpPr>
        <p:spPr>
          <a:xfrm>
            <a:off x="0" y="3831704"/>
            <a:ext cx="12192000" cy="3026296"/>
          </a:xfrm>
          <a:prstGeom prst="rect">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4800" b="1" dirty="0" smtClean="0"/>
              <a:t>Multithreading</a:t>
            </a:r>
            <a:br>
              <a:rPr lang="sv-SE" sz="4800" b="1" dirty="0" smtClean="0"/>
            </a:br>
            <a:r>
              <a:rPr lang="sv-SE" sz="1600" b="1" dirty="0" smtClean="0"/>
              <a:t>Los sistemas con multithreading nos permiten aprovechar más de un core al mismo tiempo</a:t>
            </a:r>
            <a:br>
              <a:rPr lang="sv-SE" sz="1600" b="1" dirty="0" smtClean="0"/>
            </a:br>
            <a:endParaRPr lang="sv-SE" sz="4800" b="1" dirty="0"/>
          </a:p>
        </p:txBody>
      </p:sp>
    </p:spTree>
    <p:extLst>
      <p:ext uri="{BB962C8B-B14F-4D97-AF65-F5344CB8AC3E}">
        <p14:creationId xmlns:p14="http://schemas.microsoft.com/office/powerpoint/2010/main" val="59104149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83"/>
                                        </p:tgtEl>
                                        <p:attrNameLst>
                                          <p:attrName>style.visibility</p:attrName>
                                        </p:attrNameLst>
                                      </p:cBhvr>
                                      <p:to>
                                        <p:strVal val="visible"/>
                                      </p:to>
                                    </p:set>
                                    <p:anim calcmode="lin" valueType="num">
                                      <p:cBhvr additive="base">
                                        <p:cTn id="18" dur="500" fill="hold"/>
                                        <p:tgtEl>
                                          <p:spTgt spid="83"/>
                                        </p:tgtEl>
                                        <p:attrNameLst>
                                          <p:attrName>ppt_x</p:attrName>
                                        </p:attrNameLst>
                                      </p:cBhvr>
                                      <p:tavLst>
                                        <p:tav tm="0">
                                          <p:val>
                                            <p:strVal val="0-#ppt_w/2"/>
                                          </p:val>
                                        </p:tav>
                                        <p:tav tm="100000">
                                          <p:val>
                                            <p:strVal val="#ppt_x"/>
                                          </p:val>
                                        </p:tav>
                                      </p:tavLst>
                                    </p:anim>
                                    <p:anim calcmode="lin" valueType="num">
                                      <p:cBhvr additive="base">
                                        <p:cTn id="19" dur="500" fill="hold"/>
                                        <p:tgtEl>
                                          <p:spTgt spid="83"/>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83" grpId="0" animBg="1"/>
      <p:bldP spid="4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grpSp>
        <p:nvGrpSpPr>
          <p:cNvPr id="45" name="Group 44"/>
          <p:cNvGrpSpPr/>
          <p:nvPr/>
        </p:nvGrpSpPr>
        <p:grpSpPr>
          <a:xfrm>
            <a:off x="5340752" y="579861"/>
            <a:ext cx="1261984" cy="276229"/>
            <a:chOff x="6128692" y="759256"/>
            <a:chExt cx="1261984" cy="276229"/>
          </a:xfrm>
        </p:grpSpPr>
        <p:sp>
          <p:nvSpPr>
            <p:cNvPr id="147" name="Freeform 146"/>
            <p:cNvSpPr/>
            <p:nvPr/>
          </p:nvSpPr>
          <p:spPr>
            <a:xfrm>
              <a:off x="7138474" y="759256"/>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8" name="Freeform 147"/>
            <p:cNvSpPr/>
            <p:nvPr/>
          </p:nvSpPr>
          <p:spPr>
            <a:xfrm>
              <a:off x="6801880" y="759257"/>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9" name="Freeform 148"/>
            <p:cNvSpPr/>
            <p:nvPr/>
          </p:nvSpPr>
          <p:spPr>
            <a:xfrm>
              <a:off x="6128692" y="759259"/>
              <a:ext cx="252202" cy="276225"/>
            </a:xfrm>
            <a:custGeom>
              <a:avLst/>
              <a:gdLst>
                <a:gd name="connsiteX0" fmla="*/ 126101 w 252202"/>
                <a:gd name="connsiteY0" fmla="*/ 0 h 276225"/>
                <a:gd name="connsiteX1" fmla="*/ 252202 w 252202"/>
                <a:gd name="connsiteY1" fmla="*/ 276225 h 276225"/>
                <a:gd name="connsiteX2" fmla="*/ 0 w 252202"/>
                <a:gd name="connsiteY2" fmla="*/ 276225 h 276225"/>
                <a:gd name="connsiteX3" fmla="*/ 126101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126101" y="0"/>
                  </a:moveTo>
                  <a:lnTo>
                    <a:pt x="252202" y="276225"/>
                  </a:lnTo>
                  <a:lnTo>
                    <a:pt x="0" y="276225"/>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50" name="Freeform 149"/>
            <p:cNvSpPr/>
            <p:nvPr/>
          </p:nvSpPr>
          <p:spPr>
            <a:xfrm>
              <a:off x="6465286" y="759259"/>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grpSp>
        <p:nvGrpSpPr>
          <p:cNvPr id="46" name="Group 45"/>
          <p:cNvGrpSpPr/>
          <p:nvPr/>
        </p:nvGrpSpPr>
        <p:grpSpPr>
          <a:xfrm>
            <a:off x="4665201" y="1255411"/>
            <a:ext cx="276228" cy="1261984"/>
            <a:chOff x="5453141" y="1434806"/>
            <a:chExt cx="276228" cy="1261984"/>
          </a:xfrm>
        </p:grpSpPr>
        <p:sp>
          <p:nvSpPr>
            <p:cNvPr id="143" name="Freeform 142"/>
            <p:cNvSpPr/>
            <p:nvPr/>
          </p:nvSpPr>
          <p:spPr>
            <a:xfrm>
              <a:off x="5453141" y="1434806"/>
              <a:ext cx="276225" cy="252202"/>
            </a:xfrm>
            <a:custGeom>
              <a:avLst/>
              <a:gdLst>
                <a:gd name="connsiteX0" fmla="*/ 276225 w 276225"/>
                <a:gd name="connsiteY0" fmla="*/ 0 h 252202"/>
                <a:gd name="connsiteX1" fmla="*/ 276225 w 276225"/>
                <a:gd name="connsiteY1" fmla="*/ 252202 h 252202"/>
                <a:gd name="connsiteX2" fmla="*/ 0 w 276225"/>
                <a:gd name="connsiteY2" fmla="*/ 126101 h 252202"/>
                <a:gd name="connsiteX3" fmla="*/ 276225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276225" y="0"/>
                  </a:moveTo>
                  <a:lnTo>
                    <a:pt x="276225" y="252202"/>
                  </a:lnTo>
                  <a:lnTo>
                    <a:pt x="0" y="126101"/>
                  </a:lnTo>
                  <a:lnTo>
                    <a:pt x="276225"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4" name="Freeform 143"/>
            <p:cNvSpPr/>
            <p:nvPr/>
          </p:nvSpPr>
          <p:spPr>
            <a:xfrm>
              <a:off x="5453142" y="1771400"/>
              <a:ext cx="276225" cy="252202"/>
            </a:xfrm>
            <a:custGeom>
              <a:avLst/>
              <a:gdLst>
                <a:gd name="connsiteX0" fmla="*/ 276225 w 276225"/>
                <a:gd name="connsiteY0" fmla="*/ 0 h 252202"/>
                <a:gd name="connsiteX1" fmla="*/ 276225 w 276225"/>
                <a:gd name="connsiteY1" fmla="*/ 252202 h 252202"/>
                <a:gd name="connsiteX2" fmla="*/ 0 w 276225"/>
                <a:gd name="connsiteY2" fmla="*/ 126101 h 252202"/>
                <a:gd name="connsiteX3" fmla="*/ 276225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276225" y="0"/>
                  </a:moveTo>
                  <a:lnTo>
                    <a:pt x="276225" y="252202"/>
                  </a:lnTo>
                  <a:lnTo>
                    <a:pt x="0" y="126101"/>
                  </a:lnTo>
                  <a:lnTo>
                    <a:pt x="276225"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5" name="Freeform 144"/>
            <p:cNvSpPr/>
            <p:nvPr/>
          </p:nvSpPr>
          <p:spPr>
            <a:xfrm>
              <a:off x="5453144" y="2107994"/>
              <a:ext cx="276225" cy="252202"/>
            </a:xfrm>
            <a:custGeom>
              <a:avLst/>
              <a:gdLst>
                <a:gd name="connsiteX0" fmla="*/ 276225 w 276225"/>
                <a:gd name="connsiteY0" fmla="*/ 0 h 252202"/>
                <a:gd name="connsiteX1" fmla="*/ 276225 w 276225"/>
                <a:gd name="connsiteY1" fmla="*/ 252202 h 252202"/>
                <a:gd name="connsiteX2" fmla="*/ 0 w 276225"/>
                <a:gd name="connsiteY2" fmla="*/ 126101 h 252202"/>
                <a:gd name="connsiteX3" fmla="*/ 276225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276225" y="0"/>
                  </a:moveTo>
                  <a:lnTo>
                    <a:pt x="276225" y="252202"/>
                  </a:lnTo>
                  <a:lnTo>
                    <a:pt x="0" y="126101"/>
                  </a:lnTo>
                  <a:lnTo>
                    <a:pt x="276225"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6" name="Freeform 145"/>
            <p:cNvSpPr/>
            <p:nvPr/>
          </p:nvSpPr>
          <p:spPr>
            <a:xfrm>
              <a:off x="5453143" y="2444588"/>
              <a:ext cx="276225" cy="252202"/>
            </a:xfrm>
            <a:custGeom>
              <a:avLst/>
              <a:gdLst>
                <a:gd name="connsiteX0" fmla="*/ 276225 w 276225"/>
                <a:gd name="connsiteY0" fmla="*/ 0 h 252202"/>
                <a:gd name="connsiteX1" fmla="*/ 276225 w 276225"/>
                <a:gd name="connsiteY1" fmla="*/ 252202 h 252202"/>
                <a:gd name="connsiteX2" fmla="*/ 0 w 276225"/>
                <a:gd name="connsiteY2" fmla="*/ 126101 h 252202"/>
                <a:gd name="connsiteX3" fmla="*/ 276225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276225" y="0"/>
                  </a:moveTo>
                  <a:lnTo>
                    <a:pt x="276225" y="252202"/>
                  </a:lnTo>
                  <a:lnTo>
                    <a:pt x="0" y="126101"/>
                  </a:lnTo>
                  <a:lnTo>
                    <a:pt x="276225"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grpSp>
        <p:nvGrpSpPr>
          <p:cNvPr id="47" name="Group 46"/>
          <p:cNvGrpSpPr/>
          <p:nvPr/>
        </p:nvGrpSpPr>
        <p:grpSpPr>
          <a:xfrm>
            <a:off x="8452481" y="1255411"/>
            <a:ext cx="276228" cy="1261984"/>
            <a:chOff x="7790002" y="1434806"/>
            <a:chExt cx="276228" cy="1261984"/>
          </a:xfrm>
        </p:grpSpPr>
        <p:sp>
          <p:nvSpPr>
            <p:cNvPr id="139" name="Freeform 138"/>
            <p:cNvSpPr/>
            <p:nvPr/>
          </p:nvSpPr>
          <p:spPr>
            <a:xfrm>
              <a:off x="7790003" y="1434806"/>
              <a:ext cx="276225" cy="252202"/>
            </a:xfrm>
            <a:custGeom>
              <a:avLst/>
              <a:gdLst>
                <a:gd name="connsiteX0" fmla="*/ 0 w 276225"/>
                <a:gd name="connsiteY0" fmla="*/ 0 h 252202"/>
                <a:gd name="connsiteX1" fmla="*/ 276225 w 276225"/>
                <a:gd name="connsiteY1" fmla="*/ 126101 h 252202"/>
                <a:gd name="connsiteX2" fmla="*/ 0 w 276225"/>
                <a:gd name="connsiteY2" fmla="*/ 252202 h 252202"/>
                <a:gd name="connsiteX3" fmla="*/ 0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0" y="0"/>
                  </a:moveTo>
                  <a:lnTo>
                    <a:pt x="276225" y="126101"/>
                  </a:lnTo>
                  <a:lnTo>
                    <a:pt x="0" y="252202"/>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0" name="Freeform 139"/>
            <p:cNvSpPr/>
            <p:nvPr/>
          </p:nvSpPr>
          <p:spPr>
            <a:xfrm>
              <a:off x="7790002" y="1771400"/>
              <a:ext cx="276225" cy="252202"/>
            </a:xfrm>
            <a:custGeom>
              <a:avLst/>
              <a:gdLst>
                <a:gd name="connsiteX0" fmla="*/ 0 w 276225"/>
                <a:gd name="connsiteY0" fmla="*/ 0 h 252202"/>
                <a:gd name="connsiteX1" fmla="*/ 276225 w 276225"/>
                <a:gd name="connsiteY1" fmla="*/ 126101 h 252202"/>
                <a:gd name="connsiteX2" fmla="*/ 0 w 276225"/>
                <a:gd name="connsiteY2" fmla="*/ 252202 h 252202"/>
                <a:gd name="connsiteX3" fmla="*/ 0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0" y="0"/>
                  </a:moveTo>
                  <a:lnTo>
                    <a:pt x="276225" y="126101"/>
                  </a:lnTo>
                  <a:lnTo>
                    <a:pt x="0" y="252202"/>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1" name="Freeform 140"/>
            <p:cNvSpPr/>
            <p:nvPr/>
          </p:nvSpPr>
          <p:spPr>
            <a:xfrm>
              <a:off x="7790004" y="2107994"/>
              <a:ext cx="276225" cy="252202"/>
            </a:xfrm>
            <a:custGeom>
              <a:avLst/>
              <a:gdLst>
                <a:gd name="connsiteX0" fmla="*/ 0 w 276225"/>
                <a:gd name="connsiteY0" fmla="*/ 0 h 252202"/>
                <a:gd name="connsiteX1" fmla="*/ 276225 w 276225"/>
                <a:gd name="connsiteY1" fmla="*/ 126101 h 252202"/>
                <a:gd name="connsiteX2" fmla="*/ 0 w 276225"/>
                <a:gd name="connsiteY2" fmla="*/ 252202 h 252202"/>
                <a:gd name="connsiteX3" fmla="*/ 0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0" y="0"/>
                  </a:moveTo>
                  <a:lnTo>
                    <a:pt x="276225" y="126101"/>
                  </a:lnTo>
                  <a:lnTo>
                    <a:pt x="0" y="252202"/>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2" name="Freeform 141"/>
            <p:cNvSpPr/>
            <p:nvPr/>
          </p:nvSpPr>
          <p:spPr>
            <a:xfrm>
              <a:off x="7790005" y="2444588"/>
              <a:ext cx="276225" cy="252202"/>
            </a:xfrm>
            <a:custGeom>
              <a:avLst/>
              <a:gdLst>
                <a:gd name="connsiteX0" fmla="*/ 0 w 276225"/>
                <a:gd name="connsiteY0" fmla="*/ 0 h 252202"/>
                <a:gd name="connsiteX1" fmla="*/ 276225 w 276225"/>
                <a:gd name="connsiteY1" fmla="*/ 126101 h 252202"/>
                <a:gd name="connsiteX2" fmla="*/ 0 w 276225"/>
                <a:gd name="connsiteY2" fmla="*/ 252202 h 252202"/>
                <a:gd name="connsiteX3" fmla="*/ 0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0" y="0"/>
                  </a:moveTo>
                  <a:lnTo>
                    <a:pt x="276225" y="126101"/>
                  </a:lnTo>
                  <a:lnTo>
                    <a:pt x="0" y="252202"/>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grpSp>
        <p:nvGrpSpPr>
          <p:cNvPr id="48" name="Group 47"/>
          <p:cNvGrpSpPr/>
          <p:nvPr/>
        </p:nvGrpSpPr>
        <p:grpSpPr>
          <a:xfrm>
            <a:off x="5340752" y="2916722"/>
            <a:ext cx="1261984" cy="276228"/>
            <a:chOff x="6128692" y="3096117"/>
            <a:chExt cx="1261984" cy="276228"/>
          </a:xfrm>
        </p:grpSpPr>
        <p:sp>
          <p:nvSpPr>
            <p:cNvPr id="135" name="Freeform 134"/>
            <p:cNvSpPr/>
            <p:nvPr/>
          </p:nvSpPr>
          <p:spPr>
            <a:xfrm>
              <a:off x="6801880" y="3096117"/>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36" name="Freeform 135"/>
            <p:cNvSpPr/>
            <p:nvPr/>
          </p:nvSpPr>
          <p:spPr>
            <a:xfrm>
              <a:off x="7138474" y="3096118"/>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37" name="Freeform 136"/>
            <p:cNvSpPr/>
            <p:nvPr/>
          </p:nvSpPr>
          <p:spPr>
            <a:xfrm>
              <a:off x="6465286" y="3096119"/>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38" name="Freeform 137"/>
            <p:cNvSpPr/>
            <p:nvPr/>
          </p:nvSpPr>
          <p:spPr>
            <a:xfrm>
              <a:off x="6128692" y="3096120"/>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grpSp>
        <p:nvGrpSpPr>
          <p:cNvPr id="49" name="Group 48"/>
          <p:cNvGrpSpPr/>
          <p:nvPr/>
        </p:nvGrpSpPr>
        <p:grpSpPr>
          <a:xfrm>
            <a:off x="6687128" y="579858"/>
            <a:ext cx="1261984" cy="276229"/>
            <a:chOff x="6128692" y="759256"/>
            <a:chExt cx="1261984" cy="276229"/>
          </a:xfrm>
        </p:grpSpPr>
        <p:sp>
          <p:nvSpPr>
            <p:cNvPr id="131" name="Freeform 130"/>
            <p:cNvSpPr/>
            <p:nvPr/>
          </p:nvSpPr>
          <p:spPr>
            <a:xfrm>
              <a:off x="7138474" y="759256"/>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32" name="Freeform 131"/>
            <p:cNvSpPr/>
            <p:nvPr/>
          </p:nvSpPr>
          <p:spPr>
            <a:xfrm>
              <a:off x="6801880" y="759257"/>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33" name="Freeform 132"/>
            <p:cNvSpPr/>
            <p:nvPr/>
          </p:nvSpPr>
          <p:spPr>
            <a:xfrm>
              <a:off x="6128692" y="759259"/>
              <a:ext cx="252202" cy="276225"/>
            </a:xfrm>
            <a:custGeom>
              <a:avLst/>
              <a:gdLst>
                <a:gd name="connsiteX0" fmla="*/ 126101 w 252202"/>
                <a:gd name="connsiteY0" fmla="*/ 0 h 276225"/>
                <a:gd name="connsiteX1" fmla="*/ 252202 w 252202"/>
                <a:gd name="connsiteY1" fmla="*/ 276225 h 276225"/>
                <a:gd name="connsiteX2" fmla="*/ 0 w 252202"/>
                <a:gd name="connsiteY2" fmla="*/ 276225 h 276225"/>
                <a:gd name="connsiteX3" fmla="*/ 126101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126101" y="0"/>
                  </a:moveTo>
                  <a:lnTo>
                    <a:pt x="252202" y="276225"/>
                  </a:lnTo>
                  <a:lnTo>
                    <a:pt x="0" y="276225"/>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34" name="Freeform 133"/>
            <p:cNvSpPr/>
            <p:nvPr/>
          </p:nvSpPr>
          <p:spPr>
            <a:xfrm>
              <a:off x="6465286" y="759259"/>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grpSp>
        <p:nvGrpSpPr>
          <p:cNvPr id="50" name="Group 49"/>
          <p:cNvGrpSpPr/>
          <p:nvPr/>
        </p:nvGrpSpPr>
        <p:grpSpPr>
          <a:xfrm>
            <a:off x="6687128" y="2916719"/>
            <a:ext cx="1261984" cy="276228"/>
            <a:chOff x="6128692" y="3096117"/>
            <a:chExt cx="1261984" cy="276228"/>
          </a:xfrm>
        </p:grpSpPr>
        <p:sp>
          <p:nvSpPr>
            <p:cNvPr id="127" name="Freeform 126"/>
            <p:cNvSpPr/>
            <p:nvPr/>
          </p:nvSpPr>
          <p:spPr>
            <a:xfrm>
              <a:off x="6801880" y="3096117"/>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28" name="Freeform 127"/>
            <p:cNvSpPr/>
            <p:nvPr/>
          </p:nvSpPr>
          <p:spPr>
            <a:xfrm>
              <a:off x="7138474" y="3096118"/>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29" name="Freeform 128"/>
            <p:cNvSpPr/>
            <p:nvPr/>
          </p:nvSpPr>
          <p:spPr>
            <a:xfrm>
              <a:off x="6465286" y="3096119"/>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30" name="Freeform 129"/>
            <p:cNvSpPr/>
            <p:nvPr/>
          </p:nvSpPr>
          <p:spPr>
            <a:xfrm>
              <a:off x="6128692" y="3096120"/>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sp>
        <p:nvSpPr>
          <p:cNvPr id="51" name="Octagon 50"/>
          <p:cNvSpPr/>
          <p:nvPr/>
        </p:nvSpPr>
        <p:spPr>
          <a:xfrm>
            <a:off x="4924886" y="854865"/>
            <a:ext cx="352664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Octagon 16"/>
          <p:cNvSpPr/>
          <p:nvPr/>
        </p:nvSpPr>
        <p:spPr>
          <a:xfrm>
            <a:off x="5177858" y="854864"/>
            <a:ext cx="3273670"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 name="connsiteX0" fmla="*/ 0 w 2973922"/>
              <a:gd name="connsiteY0" fmla="*/ 2053349 h 2063077"/>
              <a:gd name="connsiteX1" fmla="*/ 2732274 w 2973922"/>
              <a:gd name="connsiteY1" fmla="*/ 0 h 2063077"/>
              <a:gd name="connsiteX2" fmla="*/ 2973922 w 2973922"/>
              <a:gd name="connsiteY2" fmla="*/ 241648 h 2063077"/>
              <a:gd name="connsiteX3" fmla="*/ 2973922 w 2973922"/>
              <a:gd name="connsiteY3" fmla="*/ 1821429 h 2063077"/>
              <a:gd name="connsiteX4" fmla="*/ 2732274 w 2973922"/>
              <a:gd name="connsiteY4" fmla="*/ 2063077 h 2063077"/>
              <a:gd name="connsiteX5" fmla="*/ 0 w 2973922"/>
              <a:gd name="connsiteY5" fmla="*/ 2053349 h 2063077"/>
              <a:gd name="connsiteX0" fmla="*/ 0 w 3187930"/>
              <a:gd name="connsiteY0" fmla="*/ 2053349 h 2063077"/>
              <a:gd name="connsiteX1" fmla="*/ 2946282 w 3187930"/>
              <a:gd name="connsiteY1" fmla="*/ 0 h 2063077"/>
              <a:gd name="connsiteX2" fmla="*/ 3187930 w 3187930"/>
              <a:gd name="connsiteY2" fmla="*/ 241648 h 2063077"/>
              <a:gd name="connsiteX3" fmla="*/ 3187930 w 3187930"/>
              <a:gd name="connsiteY3" fmla="*/ 1821429 h 2063077"/>
              <a:gd name="connsiteX4" fmla="*/ 2946282 w 3187930"/>
              <a:gd name="connsiteY4" fmla="*/ 2063077 h 2063077"/>
              <a:gd name="connsiteX5" fmla="*/ 0 w 3187930"/>
              <a:gd name="connsiteY5" fmla="*/ 2053349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7930" h="2063077">
                <a:moveTo>
                  <a:pt x="0" y="2053349"/>
                </a:moveTo>
                <a:lnTo>
                  <a:pt x="2946282" y="0"/>
                </a:lnTo>
                <a:lnTo>
                  <a:pt x="3187930" y="241648"/>
                </a:lnTo>
                <a:lnTo>
                  <a:pt x="3187930" y="1821429"/>
                </a:lnTo>
                <a:lnTo>
                  <a:pt x="2946282" y="2063077"/>
                </a:lnTo>
                <a:lnTo>
                  <a:pt x="0" y="2053349"/>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ounded Rectangle 53"/>
          <p:cNvSpPr/>
          <p:nvPr/>
        </p:nvSpPr>
        <p:spPr>
          <a:xfrm>
            <a:off x="5993977" y="1177789"/>
            <a:ext cx="674942" cy="675274"/>
          </a:xfrm>
          <a:prstGeom prst="roundRect">
            <a:avLst>
              <a:gd name="adj" fmla="val 6176"/>
            </a:avLst>
          </a:prstGeom>
          <a:solidFill>
            <a:schemeClr val="bg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55" name="Rounded Rectangle 54"/>
          <p:cNvSpPr/>
          <p:nvPr/>
        </p:nvSpPr>
        <p:spPr>
          <a:xfrm>
            <a:off x="5252360" y="1919738"/>
            <a:ext cx="674942" cy="675274"/>
          </a:xfrm>
          <a:prstGeom prst="roundRect">
            <a:avLst>
              <a:gd name="adj" fmla="val 6176"/>
            </a:avLst>
          </a:prstGeom>
          <a:solidFill>
            <a:schemeClr val="bg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56" name="Rounded Rectangle 55"/>
          <p:cNvSpPr/>
          <p:nvPr/>
        </p:nvSpPr>
        <p:spPr>
          <a:xfrm>
            <a:off x="5993977" y="1919738"/>
            <a:ext cx="674942" cy="675274"/>
          </a:xfrm>
          <a:prstGeom prst="roundRect">
            <a:avLst>
              <a:gd name="adj" fmla="val 6176"/>
            </a:avLst>
          </a:prstGeom>
          <a:solidFill>
            <a:schemeClr val="bg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57" name="Rounded Rectangle 56"/>
          <p:cNvSpPr/>
          <p:nvPr/>
        </p:nvSpPr>
        <p:spPr>
          <a:xfrm>
            <a:off x="7473565" y="1177789"/>
            <a:ext cx="674942" cy="675274"/>
          </a:xfrm>
          <a:prstGeom prst="roundRect">
            <a:avLst>
              <a:gd name="adj" fmla="val 6176"/>
            </a:avLst>
          </a:prstGeom>
          <a:solidFill>
            <a:schemeClr val="bg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58" name="Rounded Rectangle 57"/>
          <p:cNvSpPr/>
          <p:nvPr/>
        </p:nvSpPr>
        <p:spPr>
          <a:xfrm>
            <a:off x="6731948" y="1919738"/>
            <a:ext cx="674942" cy="675274"/>
          </a:xfrm>
          <a:prstGeom prst="roundRect">
            <a:avLst>
              <a:gd name="adj" fmla="val 6176"/>
            </a:avLst>
          </a:prstGeom>
          <a:solidFill>
            <a:schemeClr val="bg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70" name="Rounded Rectangle 69"/>
          <p:cNvSpPr/>
          <p:nvPr/>
        </p:nvSpPr>
        <p:spPr>
          <a:xfrm>
            <a:off x="7473565" y="1919738"/>
            <a:ext cx="674942" cy="675274"/>
          </a:xfrm>
          <a:prstGeom prst="roundRect">
            <a:avLst>
              <a:gd name="adj" fmla="val 6176"/>
            </a:avLst>
          </a:prstGeom>
          <a:solidFill>
            <a:schemeClr val="bg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71" name="Rounded Rectangle 70"/>
          <p:cNvSpPr/>
          <p:nvPr/>
        </p:nvSpPr>
        <p:spPr>
          <a:xfrm>
            <a:off x="6731948" y="1177789"/>
            <a:ext cx="674942" cy="675274"/>
          </a:xfrm>
          <a:prstGeom prst="roundRect">
            <a:avLst>
              <a:gd name="adj" fmla="val 6176"/>
            </a:avLst>
          </a:prstGeom>
          <a:solidFill>
            <a:schemeClr val="bg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73" name="Rounded Rectangle 72"/>
          <p:cNvSpPr/>
          <p:nvPr/>
        </p:nvSpPr>
        <p:spPr>
          <a:xfrm>
            <a:off x="5257620" y="1177789"/>
            <a:ext cx="674942" cy="675274"/>
          </a:xfrm>
          <a:prstGeom prst="roundRect">
            <a:avLst>
              <a:gd name="adj" fmla="val 6176"/>
            </a:avLst>
          </a:prstGeom>
          <a:solidFill>
            <a:schemeClr val="bg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grpSp>
        <p:nvGrpSpPr>
          <p:cNvPr id="98" name="Group 97"/>
          <p:cNvGrpSpPr/>
          <p:nvPr/>
        </p:nvGrpSpPr>
        <p:grpSpPr>
          <a:xfrm>
            <a:off x="5385847" y="1250525"/>
            <a:ext cx="2458251" cy="1271755"/>
            <a:chOff x="4568796" y="1302038"/>
            <a:chExt cx="2458251" cy="1271755"/>
          </a:xfrm>
        </p:grpSpPr>
        <p:cxnSp>
          <p:nvCxnSpPr>
            <p:cNvPr id="99" name="Straight Connector 98"/>
            <p:cNvCxnSpPr>
              <a:stCxn id="119" idx="2"/>
              <a:endCxn id="112" idx="6"/>
            </p:cNvCxnSpPr>
            <p:nvPr/>
          </p:nvCxnSpPr>
          <p:spPr>
            <a:xfrm flipH="1">
              <a:off x="4948371" y="1543338"/>
              <a:ext cx="562671" cy="243009"/>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0" name="Straight Connector 99"/>
            <p:cNvCxnSpPr>
              <a:stCxn id="112" idx="4"/>
              <a:endCxn id="111" idx="0"/>
            </p:cNvCxnSpPr>
            <p:nvPr/>
          </p:nvCxnSpPr>
          <p:spPr>
            <a:xfrm flipH="1">
              <a:off x="4783451" y="1867352"/>
              <a:ext cx="83915" cy="174601"/>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1" name="Straight Connector 100"/>
            <p:cNvCxnSpPr>
              <a:stCxn id="111" idx="3"/>
              <a:endCxn id="123" idx="0"/>
            </p:cNvCxnSpPr>
            <p:nvPr/>
          </p:nvCxnSpPr>
          <p:spPr>
            <a:xfrm flipH="1">
              <a:off x="4649802" y="2180237"/>
              <a:ext cx="76370" cy="166201"/>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2" name="Straight Connector 101"/>
            <p:cNvCxnSpPr>
              <a:stCxn id="112" idx="5"/>
              <a:endCxn id="110" idx="1"/>
            </p:cNvCxnSpPr>
            <p:nvPr/>
          </p:nvCxnSpPr>
          <p:spPr>
            <a:xfrm>
              <a:off x="4924645" y="1843626"/>
              <a:ext cx="426681" cy="164591"/>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3" name="Straight Connector 102"/>
            <p:cNvCxnSpPr>
              <a:stCxn id="111" idx="6"/>
              <a:endCxn id="109" idx="2"/>
            </p:cNvCxnSpPr>
            <p:nvPr/>
          </p:nvCxnSpPr>
          <p:spPr>
            <a:xfrm>
              <a:off x="4864456" y="2122958"/>
              <a:ext cx="747281" cy="311244"/>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4" name="Straight Connector 103"/>
            <p:cNvCxnSpPr>
              <a:stCxn id="113" idx="4"/>
              <a:endCxn id="114" idx="1"/>
            </p:cNvCxnSpPr>
            <p:nvPr/>
          </p:nvCxnSpPr>
          <p:spPr>
            <a:xfrm>
              <a:off x="6152718" y="1858570"/>
              <a:ext cx="124890" cy="230835"/>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5" name="Straight Connector 104"/>
            <p:cNvCxnSpPr>
              <a:stCxn id="114" idx="3"/>
              <a:endCxn id="115" idx="7"/>
            </p:cNvCxnSpPr>
            <p:nvPr/>
          </p:nvCxnSpPr>
          <p:spPr>
            <a:xfrm flipH="1">
              <a:off x="6172236" y="2203963"/>
              <a:ext cx="105372" cy="187027"/>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6" name="Straight Connector 105"/>
            <p:cNvCxnSpPr>
              <a:stCxn id="114" idx="5"/>
              <a:endCxn id="116" idx="1"/>
            </p:cNvCxnSpPr>
            <p:nvPr/>
          </p:nvCxnSpPr>
          <p:spPr>
            <a:xfrm>
              <a:off x="6392166" y="2203963"/>
              <a:ext cx="428168" cy="231546"/>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7" name="Straight Connector 106"/>
            <p:cNvCxnSpPr>
              <a:stCxn id="119" idx="5"/>
              <a:endCxn id="113" idx="2"/>
            </p:cNvCxnSpPr>
            <p:nvPr/>
          </p:nvCxnSpPr>
          <p:spPr>
            <a:xfrm>
              <a:off x="5649326" y="1600617"/>
              <a:ext cx="422387" cy="176948"/>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8" name="Straight Connector 107"/>
            <p:cNvCxnSpPr>
              <a:stCxn id="114" idx="6"/>
              <a:endCxn id="117" idx="2"/>
            </p:cNvCxnSpPr>
            <p:nvPr/>
          </p:nvCxnSpPr>
          <p:spPr>
            <a:xfrm flipV="1">
              <a:off x="6415892" y="2135476"/>
              <a:ext cx="407613" cy="11208"/>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109" name="Oval 108"/>
            <p:cNvSpPr/>
            <p:nvPr/>
          </p:nvSpPr>
          <p:spPr>
            <a:xfrm>
              <a:off x="5611737" y="2353197"/>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0" name="Oval 109"/>
            <p:cNvSpPr/>
            <p:nvPr/>
          </p:nvSpPr>
          <p:spPr>
            <a:xfrm>
              <a:off x="5327600" y="1984491"/>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1" name="Oval 110"/>
            <p:cNvSpPr/>
            <p:nvPr/>
          </p:nvSpPr>
          <p:spPr>
            <a:xfrm>
              <a:off x="4702446" y="2041953"/>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2" name="Oval 111"/>
            <p:cNvSpPr/>
            <p:nvPr/>
          </p:nvSpPr>
          <p:spPr>
            <a:xfrm>
              <a:off x="4786361" y="1705342"/>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3" name="Oval 112"/>
            <p:cNvSpPr/>
            <p:nvPr/>
          </p:nvSpPr>
          <p:spPr>
            <a:xfrm>
              <a:off x="6071713" y="1696560"/>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4" name="Oval 113"/>
            <p:cNvSpPr/>
            <p:nvPr/>
          </p:nvSpPr>
          <p:spPr>
            <a:xfrm>
              <a:off x="6253882" y="2065679"/>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5" name="Oval 114"/>
            <p:cNvSpPr/>
            <p:nvPr/>
          </p:nvSpPr>
          <p:spPr>
            <a:xfrm>
              <a:off x="6033952" y="2367264"/>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6" name="Oval 115"/>
            <p:cNvSpPr/>
            <p:nvPr/>
          </p:nvSpPr>
          <p:spPr>
            <a:xfrm>
              <a:off x="6796608" y="2411783"/>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7" name="Oval 116"/>
            <p:cNvSpPr/>
            <p:nvPr/>
          </p:nvSpPr>
          <p:spPr>
            <a:xfrm>
              <a:off x="6823505" y="2054471"/>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18" name="Straight Connector 117"/>
            <p:cNvCxnSpPr>
              <a:stCxn id="122" idx="2"/>
              <a:endCxn id="119" idx="6"/>
            </p:cNvCxnSpPr>
            <p:nvPr/>
          </p:nvCxnSpPr>
          <p:spPr>
            <a:xfrm flipH="1">
              <a:off x="5673052" y="1383043"/>
              <a:ext cx="415513" cy="160295"/>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119" name="Oval 118"/>
            <p:cNvSpPr/>
            <p:nvPr/>
          </p:nvSpPr>
          <p:spPr>
            <a:xfrm>
              <a:off x="5511042" y="1462333"/>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20" name="Straight Connector 119"/>
            <p:cNvCxnSpPr>
              <a:stCxn id="122" idx="6"/>
              <a:endCxn id="121" idx="2"/>
            </p:cNvCxnSpPr>
            <p:nvPr/>
          </p:nvCxnSpPr>
          <p:spPr>
            <a:xfrm>
              <a:off x="6250575" y="1383043"/>
              <a:ext cx="614462" cy="237753"/>
            </a:xfrm>
            <a:prstGeom prst="line">
              <a:avLst/>
            </a:prstGeom>
            <a:solidFill>
              <a:schemeClr val="accent4">
                <a:lumMod val="20000"/>
                <a:lumOff val="80000"/>
              </a:schemeClr>
            </a:solidFill>
            <a:ln w="34925" cap="rnd">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121" name="Oval 120"/>
            <p:cNvSpPr/>
            <p:nvPr/>
          </p:nvSpPr>
          <p:spPr>
            <a:xfrm>
              <a:off x="6865037" y="1539791"/>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22" name="Oval 121"/>
            <p:cNvSpPr/>
            <p:nvPr/>
          </p:nvSpPr>
          <p:spPr>
            <a:xfrm>
              <a:off x="6088565" y="1302038"/>
              <a:ext cx="162010" cy="16201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23" name="Oval 122"/>
            <p:cNvSpPr/>
            <p:nvPr/>
          </p:nvSpPr>
          <p:spPr>
            <a:xfrm>
              <a:off x="4568796" y="2346438"/>
              <a:ext cx="162011" cy="162011"/>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sp>
        <p:nvSpPr>
          <p:cNvPr id="42" name="Rectangle 41"/>
          <p:cNvSpPr/>
          <p:nvPr/>
        </p:nvSpPr>
        <p:spPr>
          <a:xfrm>
            <a:off x="0" y="3831704"/>
            <a:ext cx="12192000" cy="3026296"/>
          </a:xfrm>
          <a:prstGeom prst="rect">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4800" b="1" dirty="0" smtClean="0"/>
              <a:t>Multithreading</a:t>
            </a:r>
            <a:br>
              <a:rPr lang="sv-SE" sz="4800" b="1" dirty="0" smtClean="0"/>
            </a:br>
            <a:r>
              <a:rPr lang="sv-SE" sz="1600" b="1" dirty="0"/>
              <a:t>Los sistemas con multithreading nos permiten </a:t>
            </a:r>
            <a:r>
              <a:rPr lang="sv-SE" sz="1600" b="1" dirty="0" smtClean="0"/>
              <a:t>aprovechar más </a:t>
            </a:r>
            <a:r>
              <a:rPr lang="sv-SE" sz="1600" b="1" dirty="0"/>
              <a:t>de un </a:t>
            </a:r>
            <a:r>
              <a:rPr lang="sv-SE" sz="1600" b="1" dirty="0" smtClean="0"/>
              <a:t>core al mismo tiempo</a:t>
            </a:r>
            <a:br>
              <a:rPr lang="sv-SE" sz="1600" b="1" dirty="0" smtClean="0"/>
            </a:br>
            <a:endParaRPr lang="sv-SE" sz="4800" b="1" dirty="0"/>
          </a:p>
        </p:txBody>
      </p:sp>
      <p:sp>
        <p:nvSpPr>
          <p:cNvPr id="151" name="Highlight"/>
          <p:cNvSpPr/>
          <p:nvPr/>
        </p:nvSpPr>
        <p:spPr>
          <a:xfrm>
            <a:off x="4394830" y="854958"/>
            <a:ext cx="3820352" cy="2043629"/>
          </a:xfrm>
          <a:custGeom>
            <a:avLst/>
            <a:gdLst>
              <a:gd name="connsiteX0" fmla="*/ 0 w 956356"/>
              <a:gd name="connsiteY0" fmla="*/ 0 h 906888"/>
              <a:gd name="connsiteX1" fmla="*/ 916842 w 956356"/>
              <a:gd name="connsiteY1" fmla="*/ 114803 h 906888"/>
              <a:gd name="connsiteX2" fmla="*/ 916842 w 956356"/>
              <a:gd name="connsiteY2" fmla="*/ 116706 h 906888"/>
              <a:gd name="connsiteX3" fmla="*/ 944147 w 956356"/>
              <a:gd name="connsiteY3" fmla="*/ 128016 h 906888"/>
              <a:gd name="connsiteX4" fmla="*/ 956356 w 956356"/>
              <a:gd name="connsiteY4" fmla="*/ 157491 h 906888"/>
              <a:gd name="connsiteX5" fmla="*/ 956356 w 956356"/>
              <a:gd name="connsiteY5" fmla="*/ 749397 h 906888"/>
              <a:gd name="connsiteX6" fmla="*/ 944147 w 956356"/>
              <a:gd name="connsiteY6" fmla="*/ 778872 h 906888"/>
              <a:gd name="connsiteX7" fmla="*/ 916842 w 956356"/>
              <a:gd name="connsiteY7" fmla="*/ 790182 h 906888"/>
              <a:gd name="connsiteX8" fmla="*/ 916842 w 956356"/>
              <a:gd name="connsiteY8" fmla="*/ 792085 h 906888"/>
              <a:gd name="connsiteX9" fmla="*/ 0 w 956356"/>
              <a:gd name="connsiteY9" fmla="*/ 906888 h 906888"/>
              <a:gd name="connsiteX0" fmla="*/ 0 w 1628508"/>
              <a:gd name="connsiteY0" fmla="*/ 0 h 1108193"/>
              <a:gd name="connsiteX1" fmla="*/ 1588994 w 1628508"/>
              <a:gd name="connsiteY1" fmla="*/ 316108 h 1108193"/>
              <a:gd name="connsiteX2" fmla="*/ 1588994 w 1628508"/>
              <a:gd name="connsiteY2" fmla="*/ 318011 h 1108193"/>
              <a:gd name="connsiteX3" fmla="*/ 1616299 w 1628508"/>
              <a:gd name="connsiteY3" fmla="*/ 329321 h 1108193"/>
              <a:gd name="connsiteX4" fmla="*/ 1628508 w 1628508"/>
              <a:gd name="connsiteY4" fmla="*/ 358796 h 1108193"/>
              <a:gd name="connsiteX5" fmla="*/ 1628508 w 1628508"/>
              <a:gd name="connsiteY5" fmla="*/ 950702 h 1108193"/>
              <a:gd name="connsiteX6" fmla="*/ 1616299 w 1628508"/>
              <a:gd name="connsiteY6" fmla="*/ 980177 h 1108193"/>
              <a:gd name="connsiteX7" fmla="*/ 1588994 w 1628508"/>
              <a:gd name="connsiteY7" fmla="*/ 991487 h 1108193"/>
              <a:gd name="connsiteX8" fmla="*/ 1588994 w 1628508"/>
              <a:gd name="connsiteY8" fmla="*/ 993390 h 1108193"/>
              <a:gd name="connsiteX9" fmla="*/ 672152 w 1628508"/>
              <a:gd name="connsiteY9" fmla="*/ 1108193 h 1108193"/>
              <a:gd name="connsiteX10" fmla="*/ 0 w 1628508"/>
              <a:gd name="connsiteY10" fmla="*/ 0 h 1108193"/>
              <a:gd name="connsiteX0" fmla="*/ 0 w 1628508"/>
              <a:gd name="connsiteY0" fmla="*/ 0 h 2049888"/>
              <a:gd name="connsiteX1" fmla="*/ 1588994 w 1628508"/>
              <a:gd name="connsiteY1" fmla="*/ 316108 h 2049888"/>
              <a:gd name="connsiteX2" fmla="*/ 1588994 w 1628508"/>
              <a:gd name="connsiteY2" fmla="*/ 318011 h 2049888"/>
              <a:gd name="connsiteX3" fmla="*/ 1616299 w 1628508"/>
              <a:gd name="connsiteY3" fmla="*/ 329321 h 2049888"/>
              <a:gd name="connsiteX4" fmla="*/ 1628508 w 1628508"/>
              <a:gd name="connsiteY4" fmla="*/ 358796 h 2049888"/>
              <a:gd name="connsiteX5" fmla="*/ 1628508 w 1628508"/>
              <a:gd name="connsiteY5" fmla="*/ 950702 h 2049888"/>
              <a:gd name="connsiteX6" fmla="*/ 1616299 w 1628508"/>
              <a:gd name="connsiteY6" fmla="*/ 980177 h 2049888"/>
              <a:gd name="connsiteX7" fmla="*/ 1588994 w 1628508"/>
              <a:gd name="connsiteY7" fmla="*/ 991487 h 2049888"/>
              <a:gd name="connsiteX8" fmla="*/ 1588994 w 1628508"/>
              <a:gd name="connsiteY8" fmla="*/ 993390 h 2049888"/>
              <a:gd name="connsiteX9" fmla="*/ 34119 w 1628508"/>
              <a:gd name="connsiteY9" fmla="*/ 2049888 h 2049888"/>
              <a:gd name="connsiteX10" fmla="*/ 0 w 1628508"/>
              <a:gd name="connsiteY10" fmla="*/ 0 h 2049888"/>
              <a:gd name="connsiteX0" fmla="*/ 4880 w 1633388"/>
              <a:gd name="connsiteY0" fmla="*/ 0 h 1129747"/>
              <a:gd name="connsiteX1" fmla="*/ 1593874 w 1633388"/>
              <a:gd name="connsiteY1" fmla="*/ 316108 h 1129747"/>
              <a:gd name="connsiteX2" fmla="*/ 1593874 w 1633388"/>
              <a:gd name="connsiteY2" fmla="*/ 318011 h 1129747"/>
              <a:gd name="connsiteX3" fmla="*/ 1621179 w 1633388"/>
              <a:gd name="connsiteY3" fmla="*/ 329321 h 1129747"/>
              <a:gd name="connsiteX4" fmla="*/ 1633388 w 1633388"/>
              <a:gd name="connsiteY4" fmla="*/ 358796 h 1129747"/>
              <a:gd name="connsiteX5" fmla="*/ 1633388 w 1633388"/>
              <a:gd name="connsiteY5" fmla="*/ 950702 h 1129747"/>
              <a:gd name="connsiteX6" fmla="*/ 1621179 w 1633388"/>
              <a:gd name="connsiteY6" fmla="*/ 980177 h 1129747"/>
              <a:gd name="connsiteX7" fmla="*/ 1593874 w 1633388"/>
              <a:gd name="connsiteY7" fmla="*/ 991487 h 1129747"/>
              <a:gd name="connsiteX8" fmla="*/ 1593874 w 1633388"/>
              <a:gd name="connsiteY8" fmla="*/ 993390 h 1129747"/>
              <a:gd name="connsiteX9" fmla="*/ 0 w 1633388"/>
              <a:gd name="connsiteY9" fmla="*/ 1129747 h 1129747"/>
              <a:gd name="connsiteX10" fmla="*/ 4880 w 1633388"/>
              <a:gd name="connsiteY10" fmla="*/ 0 h 1129747"/>
              <a:gd name="connsiteX0" fmla="*/ 0 w 1645841"/>
              <a:gd name="connsiteY0" fmla="*/ 0 h 956347"/>
              <a:gd name="connsiteX1" fmla="*/ 1606327 w 1645841"/>
              <a:gd name="connsiteY1" fmla="*/ 142708 h 956347"/>
              <a:gd name="connsiteX2" fmla="*/ 1606327 w 1645841"/>
              <a:gd name="connsiteY2" fmla="*/ 144611 h 956347"/>
              <a:gd name="connsiteX3" fmla="*/ 1633632 w 1645841"/>
              <a:gd name="connsiteY3" fmla="*/ 155921 h 956347"/>
              <a:gd name="connsiteX4" fmla="*/ 1645841 w 1645841"/>
              <a:gd name="connsiteY4" fmla="*/ 185396 h 956347"/>
              <a:gd name="connsiteX5" fmla="*/ 1645841 w 1645841"/>
              <a:gd name="connsiteY5" fmla="*/ 777302 h 956347"/>
              <a:gd name="connsiteX6" fmla="*/ 1633632 w 1645841"/>
              <a:gd name="connsiteY6" fmla="*/ 806777 h 956347"/>
              <a:gd name="connsiteX7" fmla="*/ 1606327 w 1645841"/>
              <a:gd name="connsiteY7" fmla="*/ 818087 h 956347"/>
              <a:gd name="connsiteX8" fmla="*/ 1606327 w 1645841"/>
              <a:gd name="connsiteY8" fmla="*/ 819990 h 956347"/>
              <a:gd name="connsiteX9" fmla="*/ 12453 w 1645841"/>
              <a:gd name="connsiteY9" fmla="*/ 956347 h 956347"/>
              <a:gd name="connsiteX10" fmla="*/ 0 w 1645841"/>
              <a:gd name="connsiteY10" fmla="*/ 0 h 956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5841" h="956347">
                <a:moveTo>
                  <a:pt x="0" y="0"/>
                </a:moveTo>
                <a:lnTo>
                  <a:pt x="1606327" y="142708"/>
                </a:lnTo>
                <a:lnTo>
                  <a:pt x="1606327" y="144611"/>
                </a:lnTo>
                <a:lnTo>
                  <a:pt x="1633632" y="155921"/>
                </a:lnTo>
                <a:cubicBezTo>
                  <a:pt x="1641176" y="163465"/>
                  <a:pt x="1645841" y="173886"/>
                  <a:pt x="1645841" y="185396"/>
                </a:cubicBezTo>
                <a:lnTo>
                  <a:pt x="1645841" y="777302"/>
                </a:lnTo>
                <a:cubicBezTo>
                  <a:pt x="1645841" y="788813"/>
                  <a:pt x="1641176" y="799234"/>
                  <a:pt x="1633632" y="806777"/>
                </a:cubicBezTo>
                <a:lnTo>
                  <a:pt x="1606327" y="818087"/>
                </a:lnTo>
                <a:lnTo>
                  <a:pt x="1606327" y="819990"/>
                </a:lnTo>
                <a:lnTo>
                  <a:pt x="12453" y="956347"/>
                </a:lnTo>
                <a:cubicBezTo>
                  <a:pt x="12453" y="654051"/>
                  <a:pt x="0" y="302296"/>
                  <a:pt x="0" y="0"/>
                </a:cubicBezTo>
                <a:close/>
              </a:path>
            </a:pathLst>
          </a:custGeom>
          <a:gradFill flip="none" rotWithShape="1">
            <a:gsLst>
              <a:gs pos="0">
                <a:srgbClr val="43BFF7">
                  <a:alpha val="56000"/>
                </a:srgbClr>
              </a:gs>
              <a:gs pos="68000">
                <a:srgbClr val="43BFF7">
                  <a:alpha val="0"/>
                </a:srgbClr>
              </a:gs>
            </a:gsLst>
            <a:lin ang="192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1400" b="1" dirty="0"/>
          </a:p>
        </p:txBody>
      </p:sp>
      <p:sp>
        <p:nvSpPr>
          <p:cNvPr id="43" name="Rounded Rectangle 42"/>
          <p:cNvSpPr/>
          <p:nvPr/>
        </p:nvSpPr>
        <p:spPr>
          <a:xfrm>
            <a:off x="2476499" y="849052"/>
            <a:ext cx="2062800" cy="2063074"/>
          </a:xfrm>
          <a:prstGeom prst="roundRect">
            <a:avLst>
              <a:gd name="adj" fmla="val 6970"/>
            </a:avLst>
          </a:prstGeom>
          <a:solidFill>
            <a:srgbClr val="333F50"/>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smtClean="0"/>
              <a:t>Servicio</a:t>
            </a:r>
            <a:endParaRPr lang="sv-SE" b="1" dirty="0"/>
          </a:p>
        </p:txBody>
      </p:sp>
      <p:sp>
        <p:nvSpPr>
          <p:cNvPr id="83" name="Call"/>
          <p:cNvSpPr/>
          <p:nvPr/>
        </p:nvSpPr>
        <p:spPr>
          <a:xfrm>
            <a:off x="485420" y="1593571"/>
            <a:ext cx="2472933" cy="585666"/>
          </a:xfrm>
          <a:prstGeom prst="rightArrow">
            <a:avLst>
              <a:gd name="adj1" fmla="val 100000"/>
              <a:gd name="adj2" fmla="val 50000"/>
            </a:avLst>
          </a:prstGeom>
          <a:solidFill>
            <a:srgbClr val="E95959"/>
          </a:solidFill>
          <a:ln w="85725" cap="rnd">
            <a:no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r>
              <a:rPr lang="sv-SE" b="1" dirty="0" smtClean="0">
                <a:solidFill>
                  <a:schemeClr val="tx1"/>
                </a:solidFill>
              </a:rPr>
              <a:t>Petición</a:t>
            </a:r>
            <a:endParaRPr lang="sv-SE" b="1" dirty="0">
              <a:solidFill>
                <a:schemeClr val="tx1"/>
              </a:solidFill>
            </a:endParaRPr>
          </a:p>
        </p:txBody>
      </p:sp>
    </p:spTree>
    <p:extLst>
      <p:ext uri="{BB962C8B-B14F-4D97-AF65-F5344CB8AC3E}">
        <p14:creationId xmlns:p14="http://schemas.microsoft.com/office/powerpoint/2010/main" val="24952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568898" y="2033640"/>
            <a:ext cx="6410510" cy="2337192"/>
          </a:xfrm>
          <a:prstGeom prst="roundRect">
            <a:avLst>
              <a:gd name="adj" fmla="val 3889"/>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800" dirty="0">
                <a:solidFill>
                  <a:srgbClr val="43BFF7"/>
                </a:solidFill>
                <a:latin typeface="Consolas" panose="020B0609020204030204" pitchFamily="49" charset="0"/>
                <a:cs typeface="Consolas" panose="020B0609020204030204" pitchFamily="49" charset="0"/>
              </a:rPr>
              <a:t>if</a:t>
            </a:r>
            <a:r>
              <a:rPr lang="en-US" sz="2800" dirty="0">
                <a:latin typeface="Consolas" panose="020B0609020204030204" pitchFamily="49" charset="0"/>
                <a:cs typeface="Consolas" panose="020B0609020204030204" pitchFamily="49" charset="0"/>
              </a:rPr>
              <a:t> (account1.Balance &gt; amount) </a:t>
            </a:r>
          </a:p>
          <a:p>
            <a:r>
              <a:rPr lang="en-US" sz="2800" dirty="0">
                <a:latin typeface="Consolas" panose="020B0609020204030204" pitchFamily="49" charset="0"/>
                <a:cs typeface="Consolas" panose="020B0609020204030204" pitchFamily="49" charset="0"/>
              </a:rPr>
              <a:t>{ </a:t>
            </a:r>
          </a:p>
          <a:p>
            <a:r>
              <a:rPr lang="en-US" sz="2800" dirty="0">
                <a:latin typeface="Consolas" panose="020B0609020204030204" pitchFamily="49" charset="0"/>
                <a:cs typeface="Consolas" panose="020B0609020204030204" pitchFamily="49" charset="0"/>
              </a:rPr>
              <a:t> account1.Withdraw(amount) </a:t>
            </a:r>
          </a:p>
          <a:p>
            <a:r>
              <a:rPr lang="en-US" sz="2800" dirty="0">
                <a:latin typeface="Consolas" panose="020B0609020204030204" pitchFamily="49" charset="0"/>
                <a:cs typeface="Consolas" panose="020B0609020204030204" pitchFamily="49" charset="0"/>
              </a:rPr>
              <a:t> account2.Deposit(amount) </a:t>
            </a:r>
          </a:p>
          <a:p>
            <a:r>
              <a:rPr lang="en-US" sz="2800" dirty="0" smtClean="0">
                <a:latin typeface="Consolas" panose="020B0609020204030204" pitchFamily="49" charset="0"/>
                <a:cs typeface="Consolas" panose="020B0609020204030204" pitchFamily="49" charset="0"/>
              </a:rPr>
              <a:t>}</a:t>
            </a:r>
            <a:endParaRPr lang="sv-SE" sz="2800" dirty="0">
              <a:latin typeface="Consolas" panose="020B0609020204030204" pitchFamily="49" charset="0"/>
              <a:cs typeface="Consolas" panose="020B0609020204030204" pitchFamily="49" charset="0"/>
            </a:endParaRPr>
          </a:p>
        </p:txBody>
      </p:sp>
      <p:sp>
        <p:nvSpPr>
          <p:cNvPr id="8" name="Oval 7"/>
          <p:cNvSpPr/>
          <p:nvPr/>
        </p:nvSpPr>
        <p:spPr>
          <a:xfrm>
            <a:off x="1333500" y="901700"/>
            <a:ext cx="241300" cy="241300"/>
          </a:xfrm>
          <a:prstGeom prst="ellipse">
            <a:avLst/>
          </a:prstGeom>
          <a:solidFill>
            <a:srgbClr val="DB515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solidFill>
                <a:schemeClr val="tx1"/>
              </a:solidFill>
            </a:endParaRPr>
          </a:p>
        </p:txBody>
      </p:sp>
      <p:sp>
        <p:nvSpPr>
          <p:cNvPr id="9" name="Oval 8"/>
          <p:cNvSpPr/>
          <p:nvPr/>
        </p:nvSpPr>
        <p:spPr>
          <a:xfrm>
            <a:off x="1092200" y="1022350"/>
            <a:ext cx="241300" cy="2413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solidFill>
                <a:schemeClr val="tx1"/>
              </a:solidFill>
            </a:endParaRPr>
          </a:p>
        </p:txBody>
      </p:sp>
      <p:sp>
        <p:nvSpPr>
          <p:cNvPr id="10" name="Oval 9"/>
          <p:cNvSpPr/>
          <p:nvPr/>
        </p:nvSpPr>
        <p:spPr>
          <a:xfrm>
            <a:off x="2568898" y="4660900"/>
            <a:ext cx="254000" cy="2540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solidFill>
                <a:schemeClr val="tx1"/>
              </a:solidFill>
            </a:endParaRPr>
          </a:p>
        </p:txBody>
      </p:sp>
      <p:sp>
        <p:nvSpPr>
          <p:cNvPr id="11" name="Oval 10"/>
          <p:cNvSpPr/>
          <p:nvPr/>
        </p:nvSpPr>
        <p:spPr>
          <a:xfrm>
            <a:off x="2568898" y="5041900"/>
            <a:ext cx="254000" cy="254000"/>
          </a:xfrm>
          <a:prstGeom prst="ellipse">
            <a:avLst/>
          </a:prstGeom>
          <a:solidFill>
            <a:srgbClr val="DB515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solidFill>
                <a:schemeClr val="tx1"/>
              </a:solidFill>
            </a:endParaRPr>
          </a:p>
        </p:txBody>
      </p:sp>
      <p:sp>
        <p:nvSpPr>
          <p:cNvPr id="12" name="TextBox 11"/>
          <p:cNvSpPr txBox="1"/>
          <p:nvPr/>
        </p:nvSpPr>
        <p:spPr>
          <a:xfrm>
            <a:off x="2822898" y="4603234"/>
            <a:ext cx="1097865" cy="369332"/>
          </a:xfrm>
          <a:prstGeom prst="rect">
            <a:avLst/>
          </a:prstGeom>
          <a:noFill/>
        </p:spPr>
        <p:txBody>
          <a:bodyPr wrap="none" rtlCol="0">
            <a:spAutoFit/>
          </a:bodyPr>
          <a:lstStyle/>
          <a:p>
            <a:r>
              <a:rPr lang="sv-SE" dirty="0" err="1" smtClean="0"/>
              <a:t>Thread</a:t>
            </a:r>
            <a:r>
              <a:rPr lang="sv-SE" dirty="0" smtClean="0"/>
              <a:t> 1</a:t>
            </a:r>
            <a:endParaRPr lang="sv-SE" dirty="0"/>
          </a:p>
        </p:txBody>
      </p:sp>
      <p:sp>
        <p:nvSpPr>
          <p:cNvPr id="13" name="TextBox 12"/>
          <p:cNvSpPr txBox="1"/>
          <p:nvPr/>
        </p:nvSpPr>
        <p:spPr>
          <a:xfrm>
            <a:off x="2822898" y="4984234"/>
            <a:ext cx="1097865" cy="369332"/>
          </a:xfrm>
          <a:prstGeom prst="rect">
            <a:avLst/>
          </a:prstGeom>
          <a:noFill/>
        </p:spPr>
        <p:txBody>
          <a:bodyPr wrap="none" rtlCol="0">
            <a:spAutoFit/>
          </a:bodyPr>
          <a:lstStyle/>
          <a:p>
            <a:r>
              <a:rPr lang="sv-SE" dirty="0" err="1" smtClean="0"/>
              <a:t>Thread</a:t>
            </a:r>
            <a:r>
              <a:rPr lang="sv-SE" dirty="0" smtClean="0"/>
              <a:t> 2</a:t>
            </a:r>
            <a:endParaRPr lang="sv-SE" dirty="0"/>
          </a:p>
        </p:txBody>
      </p:sp>
      <p:sp>
        <p:nvSpPr>
          <p:cNvPr id="14" name="TextBox 13"/>
          <p:cNvSpPr txBox="1"/>
          <p:nvPr/>
        </p:nvSpPr>
        <p:spPr>
          <a:xfrm>
            <a:off x="2568898" y="1334608"/>
            <a:ext cx="3583032" cy="461665"/>
          </a:xfrm>
          <a:prstGeom prst="rect">
            <a:avLst/>
          </a:prstGeom>
          <a:noFill/>
        </p:spPr>
        <p:txBody>
          <a:bodyPr wrap="none" rtlCol="0">
            <a:spAutoFit/>
          </a:bodyPr>
          <a:lstStyle/>
          <a:p>
            <a:r>
              <a:rPr lang="sv-SE" sz="2400" dirty="0" smtClean="0">
                <a:latin typeface="+mj-lt"/>
              </a:rPr>
              <a:t>Condiciones de ”carrera”</a:t>
            </a:r>
            <a:endParaRPr lang="sv-SE" sz="2400" dirty="0">
              <a:latin typeface="+mj-lt"/>
            </a:endParaRPr>
          </a:p>
        </p:txBody>
      </p:sp>
    </p:spTree>
    <p:extLst>
      <p:ext uri="{BB962C8B-B14F-4D97-AF65-F5344CB8AC3E}">
        <p14:creationId xmlns:p14="http://schemas.microsoft.com/office/powerpoint/2010/main" val="404118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200"/>
                                  </p:stCondLst>
                                  <p:childTnLst>
                                    <p:animMotion origin="layout" path="M -0.00039 -4.07407E-6 L -0.00039 -4.07407E-6 C 0.00339 0.02686 -0.02721 0.11667 0.02331 0.16505 C 0.0849 0.22408 0.60026 0.14653 0.59714 0.20834 C 0.59349 0.2676 0.08893 0.21852 0.08672 0.28102 C 0.13906 0.34213 0.57461 0.29445 0.55925 0.33912 C 0.58529 0.36598 0.18125 0.3213 0.08945 0.36019 C 0.03997 0.41042 0.55664 0.35787 0.55703 0.40602 C 0.58386 0.45162 0.06393 0.36968 0.0306 0.43797 C 0.00391 0.49607 0.01667 0.51713 0.00886 0.56922 L 0.00886 0.5713 " pathEditMode="relative" rAng="0" ptsTypes="AAAAAAAAAAA">
                                      <p:cBhvr>
                                        <p:cTn id="6" dur="6800" fill="hold"/>
                                        <p:tgtEl>
                                          <p:spTgt spid="8"/>
                                        </p:tgtEl>
                                        <p:attrNameLst>
                                          <p:attrName>ppt_x</p:attrName>
                                          <p:attrName>ppt_y</p:attrName>
                                        </p:attrNameLst>
                                      </p:cBhvr>
                                      <p:rCtr x="29583" y="28565"/>
                                    </p:animMotion>
                                  </p:childTnLst>
                                </p:cTn>
                              </p:par>
                              <p:par>
                                <p:cTn id="7" presetID="0" presetClass="path" presetSubtype="0" accel="50000" decel="50000" fill="hold" grpId="0" nodeType="withEffect">
                                  <p:stCondLst>
                                    <p:cond delay="0"/>
                                  </p:stCondLst>
                                  <p:childTnLst>
                                    <p:animMotion origin="layout" path="M -0.00404 -0.0213 L -0.00404 -0.02107 C -0.00026 0.00671 -0.03086 0.10092 0.01966 0.15162 C 0.08125 0.21365 0.59661 0.13217 0.59349 0.19699 C 0.58984 0.25926 0.08529 0.20764 0.08307 0.27338 C 0.13542 0.33727 0.57096 0.28703 0.5556 0.33426 C 0.58164 0.36227 0.1776 0.31527 0.08581 0.35625 C 0.03633 0.40902 0.55299 0.35393 0.55338 0.40439 C 0.58021 0.45208 0.06029 0.3662 0.02695 0.43773 C 0.00026 0.49884 0.01302 0.52083 0.00521 0.57523 L 0.00521 0.57777 " pathEditMode="relative" rAng="0" ptsTypes="AAAAAAAAAAA">
                                      <p:cBhvr>
                                        <p:cTn id="8" dur="7700" fill="hold"/>
                                        <p:tgtEl>
                                          <p:spTgt spid="9"/>
                                        </p:tgtEl>
                                        <p:attrNameLst>
                                          <p:attrName>ppt_x</p:attrName>
                                          <p:attrName>ppt_y</p:attrName>
                                        </p:attrNameLst>
                                      </p:cBhvr>
                                      <p:rCtr x="29583" y="29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grpSp>
        <p:nvGrpSpPr>
          <p:cNvPr id="140" name="Group 139"/>
          <p:cNvGrpSpPr/>
          <p:nvPr/>
        </p:nvGrpSpPr>
        <p:grpSpPr>
          <a:xfrm>
            <a:off x="8014776" y="3898196"/>
            <a:ext cx="2613089" cy="2613088"/>
            <a:chOff x="4662738" y="3954548"/>
            <a:chExt cx="2613089" cy="2613088"/>
          </a:xfrm>
        </p:grpSpPr>
        <p:grpSp>
          <p:nvGrpSpPr>
            <p:cNvPr id="141" name="Group 140"/>
            <p:cNvGrpSpPr/>
            <p:nvPr/>
          </p:nvGrpSpPr>
          <p:grpSpPr>
            <a:xfrm>
              <a:off x="4662738" y="3954548"/>
              <a:ext cx="2613089" cy="2613088"/>
              <a:chOff x="2500643" y="316321"/>
              <a:chExt cx="2613089" cy="2613088"/>
            </a:xfrm>
          </p:grpSpPr>
          <p:sp>
            <p:nvSpPr>
              <p:cNvPr id="147" name="Freeform 146"/>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8" name="Octagon 147"/>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Oval 149"/>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42" name="Group 141"/>
            <p:cNvGrpSpPr/>
            <p:nvPr/>
          </p:nvGrpSpPr>
          <p:grpSpPr>
            <a:xfrm>
              <a:off x="5256455" y="4551259"/>
              <a:ext cx="1416559" cy="1417223"/>
              <a:chOff x="1753933" y="2029826"/>
              <a:chExt cx="1416559" cy="1417223"/>
            </a:xfrm>
          </p:grpSpPr>
          <p:sp>
            <p:nvSpPr>
              <p:cNvPr id="143" name="Rounded Rectangle 142"/>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44" name="Rounded Rectangle 143"/>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45" name="Rounded Rectangle 144"/>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46" name="Rounded Rectangle 145"/>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128" name="Group 127"/>
          <p:cNvGrpSpPr/>
          <p:nvPr/>
        </p:nvGrpSpPr>
        <p:grpSpPr>
          <a:xfrm>
            <a:off x="4674136" y="3898196"/>
            <a:ext cx="2613089" cy="2613088"/>
            <a:chOff x="4662738" y="3954548"/>
            <a:chExt cx="2613089" cy="2613088"/>
          </a:xfrm>
        </p:grpSpPr>
        <p:grpSp>
          <p:nvGrpSpPr>
            <p:cNvPr id="130" name="Group 129"/>
            <p:cNvGrpSpPr/>
            <p:nvPr/>
          </p:nvGrpSpPr>
          <p:grpSpPr>
            <a:xfrm>
              <a:off x="4662738" y="3954548"/>
              <a:ext cx="2613089" cy="2613088"/>
              <a:chOff x="2500643" y="316321"/>
              <a:chExt cx="2613089" cy="2613088"/>
            </a:xfrm>
          </p:grpSpPr>
          <p:sp>
            <p:nvSpPr>
              <p:cNvPr id="136" name="Freeform 135"/>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37" name="Octagon 136"/>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Oval 138"/>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31" name="Group 130"/>
            <p:cNvGrpSpPr/>
            <p:nvPr/>
          </p:nvGrpSpPr>
          <p:grpSpPr>
            <a:xfrm>
              <a:off x="5256455" y="4551259"/>
              <a:ext cx="1416559" cy="1417223"/>
              <a:chOff x="1753933" y="2029826"/>
              <a:chExt cx="1416559" cy="1417223"/>
            </a:xfrm>
          </p:grpSpPr>
          <p:sp>
            <p:nvSpPr>
              <p:cNvPr id="132" name="Rounded Rectangle 131"/>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33" name="Rounded Rectangle 132"/>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34" name="Rounded Rectangle 133"/>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35" name="Rounded Rectangle 134"/>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113" name="Group 112"/>
          <p:cNvGrpSpPr/>
          <p:nvPr/>
        </p:nvGrpSpPr>
        <p:grpSpPr>
          <a:xfrm>
            <a:off x="1299223" y="3898196"/>
            <a:ext cx="2613089" cy="2613088"/>
            <a:chOff x="4662738" y="3954548"/>
            <a:chExt cx="2613089" cy="2613088"/>
          </a:xfrm>
        </p:grpSpPr>
        <p:grpSp>
          <p:nvGrpSpPr>
            <p:cNvPr id="114" name="Group 113"/>
            <p:cNvGrpSpPr/>
            <p:nvPr/>
          </p:nvGrpSpPr>
          <p:grpSpPr>
            <a:xfrm>
              <a:off x="4662738" y="3954548"/>
              <a:ext cx="2613089" cy="2613088"/>
              <a:chOff x="2500643" y="316321"/>
              <a:chExt cx="2613089" cy="2613088"/>
            </a:xfrm>
          </p:grpSpPr>
          <p:sp>
            <p:nvSpPr>
              <p:cNvPr id="120" name="Freeform 119"/>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21" name="Octagon 120"/>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2"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Oval 122"/>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15" name="Group 114"/>
            <p:cNvGrpSpPr/>
            <p:nvPr/>
          </p:nvGrpSpPr>
          <p:grpSpPr>
            <a:xfrm>
              <a:off x="5256455" y="4551259"/>
              <a:ext cx="1416559" cy="1417223"/>
              <a:chOff x="1753933" y="2029826"/>
              <a:chExt cx="1416559" cy="1417223"/>
            </a:xfrm>
          </p:grpSpPr>
          <p:sp>
            <p:nvSpPr>
              <p:cNvPr id="116" name="Rounded Rectangle 115"/>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17" name="Rounded Rectangle 116"/>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18" name="Rounded Rectangle 117"/>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19" name="Rounded Rectangle 118"/>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88" name="Group 87"/>
          <p:cNvGrpSpPr/>
          <p:nvPr/>
        </p:nvGrpSpPr>
        <p:grpSpPr>
          <a:xfrm>
            <a:off x="2093627" y="4578050"/>
            <a:ext cx="7738794" cy="1133888"/>
            <a:chOff x="2093627" y="4578050"/>
            <a:chExt cx="7738794" cy="1133888"/>
          </a:xfrm>
        </p:grpSpPr>
        <p:cxnSp>
          <p:nvCxnSpPr>
            <p:cNvPr id="90" name="Straight Connector 89"/>
            <p:cNvCxnSpPr>
              <a:stCxn id="173" idx="2"/>
              <a:endCxn id="172" idx="6"/>
            </p:cNvCxnSpPr>
            <p:nvPr/>
          </p:nvCxnSpPr>
          <p:spPr>
            <a:xfrm flipH="1">
              <a:off x="6494397" y="4827955"/>
              <a:ext cx="2315824" cy="7338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71" idx="2"/>
              <a:endCxn id="170" idx="6"/>
            </p:cNvCxnSpPr>
            <p:nvPr/>
          </p:nvCxnSpPr>
          <p:spPr>
            <a:xfrm flipH="1" flipV="1">
              <a:off x="3114983" y="4824906"/>
              <a:ext cx="2328393" cy="71840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71" idx="2"/>
              <a:endCxn id="169" idx="6"/>
            </p:cNvCxnSpPr>
            <p:nvPr/>
          </p:nvCxnSpPr>
          <p:spPr>
            <a:xfrm flipH="1">
              <a:off x="3106672" y="5543311"/>
              <a:ext cx="2336704" cy="2642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8" idx="4"/>
              <a:endCxn id="171" idx="0"/>
            </p:cNvCxnSpPr>
            <p:nvPr/>
          </p:nvCxnSpPr>
          <p:spPr>
            <a:xfrm flipH="1">
              <a:off x="5585576" y="4971258"/>
              <a:ext cx="7932" cy="429853"/>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70" idx="2"/>
              <a:endCxn id="182" idx="6"/>
            </p:cNvCxnSpPr>
            <p:nvPr/>
          </p:nvCxnSpPr>
          <p:spPr>
            <a:xfrm flipH="1">
              <a:off x="2378027" y="4824906"/>
              <a:ext cx="452556" cy="1905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70" idx="3"/>
              <a:endCxn id="101" idx="7"/>
            </p:cNvCxnSpPr>
            <p:nvPr/>
          </p:nvCxnSpPr>
          <p:spPr>
            <a:xfrm flipH="1">
              <a:off x="2338223" y="4925457"/>
              <a:ext cx="534009" cy="53051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73" idx="4"/>
              <a:endCxn id="174" idx="0"/>
            </p:cNvCxnSpPr>
            <p:nvPr/>
          </p:nvCxnSpPr>
          <p:spPr>
            <a:xfrm flipH="1">
              <a:off x="8938543" y="4970155"/>
              <a:ext cx="13878" cy="4494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73" idx="5"/>
              <a:endCxn id="175" idx="1"/>
            </p:cNvCxnSpPr>
            <p:nvPr/>
          </p:nvCxnSpPr>
          <p:spPr>
            <a:xfrm>
              <a:off x="9052972" y="4928506"/>
              <a:ext cx="536698" cy="52746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78" idx="5"/>
              <a:endCxn id="172" idx="1"/>
            </p:cNvCxnSpPr>
            <p:nvPr/>
          </p:nvCxnSpPr>
          <p:spPr>
            <a:xfrm>
              <a:off x="5694059" y="4929609"/>
              <a:ext cx="557587" cy="531632"/>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73" idx="6"/>
              <a:endCxn id="176" idx="2"/>
            </p:cNvCxnSpPr>
            <p:nvPr/>
          </p:nvCxnSpPr>
          <p:spPr>
            <a:xfrm>
              <a:off x="9094621" y="4827955"/>
              <a:ext cx="453400" cy="1164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2095472"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69" name="Oval 168"/>
            <p:cNvSpPr/>
            <p:nvPr/>
          </p:nvSpPr>
          <p:spPr>
            <a:xfrm>
              <a:off x="2822272" y="542753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0" name="Oval 169"/>
            <p:cNvSpPr/>
            <p:nvPr/>
          </p:nvSpPr>
          <p:spPr>
            <a:xfrm>
              <a:off x="2830583" y="4682706"/>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1" name="Oval 170"/>
            <p:cNvSpPr/>
            <p:nvPr/>
          </p:nvSpPr>
          <p:spPr>
            <a:xfrm>
              <a:off x="5443376" y="540111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2" name="Oval 171"/>
            <p:cNvSpPr/>
            <p:nvPr/>
          </p:nvSpPr>
          <p:spPr>
            <a:xfrm>
              <a:off x="6209997"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3" name="Oval 172"/>
            <p:cNvSpPr/>
            <p:nvPr/>
          </p:nvSpPr>
          <p:spPr>
            <a:xfrm>
              <a:off x="8810221" y="4685755"/>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4" name="Oval 173"/>
            <p:cNvSpPr/>
            <p:nvPr/>
          </p:nvSpPr>
          <p:spPr>
            <a:xfrm>
              <a:off x="8796343"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5" name="Oval 174"/>
            <p:cNvSpPr/>
            <p:nvPr/>
          </p:nvSpPr>
          <p:spPr>
            <a:xfrm>
              <a:off x="9548021"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6" name="Oval 175"/>
            <p:cNvSpPr/>
            <p:nvPr/>
          </p:nvSpPr>
          <p:spPr>
            <a:xfrm>
              <a:off x="9548021" y="469740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77" name="Straight Connector 176"/>
            <p:cNvCxnSpPr>
              <a:stCxn id="181" idx="2"/>
              <a:endCxn id="178" idx="6"/>
            </p:cNvCxnSpPr>
            <p:nvPr/>
          </p:nvCxnSpPr>
          <p:spPr>
            <a:xfrm flipH="1" flipV="1">
              <a:off x="5735708" y="4829058"/>
              <a:ext cx="329299" cy="124149"/>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5451308" y="468685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79" name="Straight Connector 178"/>
            <p:cNvCxnSpPr>
              <a:stCxn id="181" idx="7"/>
              <a:endCxn id="180" idx="3"/>
            </p:cNvCxnSpPr>
            <p:nvPr/>
          </p:nvCxnSpPr>
          <p:spPr>
            <a:xfrm flipV="1">
              <a:off x="6307758" y="4820801"/>
              <a:ext cx="63116" cy="3185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6329225" y="4578050"/>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81" name="Oval 180"/>
            <p:cNvSpPr/>
            <p:nvPr/>
          </p:nvSpPr>
          <p:spPr>
            <a:xfrm>
              <a:off x="6065007" y="4811007"/>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82" name="Oval 181"/>
            <p:cNvSpPr/>
            <p:nvPr/>
          </p:nvSpPr>
          <p:spPr>
            <a:xfrm>
              <a:off x="2093627" y="470176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sp>
        <p:nvSpPr>
          <p:cNvPr id="61" name="Rectangle 60"/>
          <p:cNvSpPr/>
          <p:nvPr/>
        </p:nvSpPr>
        <p:spPr>
          <a:xfrm>
            <a:off x="0" y="0"/>
            <a:ext cx="12192000" cy="3831704"/>
          </a:xfrm>
          <a:prstGeom prst="rect">
            <a:avLst/>
          </a:prstGeom>
          <a:solidFill>
            <a:schemeClr val="tx1"/>
          </a:solidFill>
          <a:ln w="85725" cap="rnd">
            <a:no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r>
              <a:rPr lang="sv-SE" sz="4800" b="1" dirty="0" smtClean="0">
                <a:solidFill>
                  <a:schemeClr val="bg1">
                    <a:lumMod val="75000"/>
                    <a:lumOff val="25000"/>
                  </a:schemeClr>
                </a:solidFill>
              </a:rPr>
              <a:t>Scale out</a:t>
            </a:r>
            <a:br>
              <a:rPr lang="sv-SE" sz="4800" b="1" dirty="0" smtClean="0">
                <a:solidFill>
                  <a:schemeClr val="bg1">
                    <a:lumMod val="75000"/>
                    <a:lumOff val="25000"/>
                  </a:schemeClr>
                </a:solidFill>
              </a:rPr>
            </a:br>
            <a:r>
              <a:rPr lang="sv-SE" sz="1600" b="1" dirty="0" smtClean="0">
                <a:solidFill>
                  <a:schemeClr val="bg1">
                    <a:lumMod val="75000"/>
                    <a:lumOff val="25000"/>
                  </a:schemeClr>
                </a:solidFill>
              </a:rPr>
              <a:t>”cuando una CPU sola no es suficiente”</a:t>
            </a:r>
          </a:p>
          <a:p>
            <a:pPr algn="ctr"/>
            <a:endParaRPr lang="sv-SE" sz="1600" b="1" dirty="0" smtClean="0">
              <a:solidFill>
                <a:schemeClr val="bg1">
                  <a:lumMod val="75000"/>
                  <a:lumOff val="25000"/>
                </a:schemeClr>
              </a:solidFill>
            </a:endParaRPr>
          </a:p>
          <a:p>
            <a:pPr algn="ctr"/>
            <a:endParaRPr lang="sv-SE" sz="1600" b="1" dirty="0">
              <a:solidFill>
                <a:schemeClr val="bg1">
                  <a:lumMod val="75000"/>
                  <a:lumOff val="25000"/>
                </a:schemeClr>
              </a:solidFill>
            </a:endParaRPr>
          </a:p>
          <a:p>
            <a:pPr algn="ctr"/>
            <a:endParaRPr lang="sv-SE" sz="1600" b="1" dirty="0" smtClean="0">
              <a:solidFill>
                <a:schemeClr val="bg1">
                  <a:lumMod val="75000"/>
                  <a:lumOff val="25000"/>
                </a:schemeClr>
              </a:solidFill>
            </a:endParaRPr>
          </a:p>
          <a:p>
            <a:pPr algn="ctr"/>
            <a:endParaRPr lang="sv-SE" sz="1600" b="1" dirty="0">
              <a:solidFill>
                <a:schemeClr val="bg1">
                  <a:lumMod val="75000"/>
                  <a:lumOff val="25000"/>
                </a:schemeClr>
              </a:solidFill>
            </a:endParaRPr>
          </a:p>
          <a:p>
            <a:pPr algn="ctr"/>
            <a:endParaRPr lang="sv-SE" sz="1600" b="1" dirty="0" smtClean="0">
              <a:solidFill>
                <a:schemeClr val="bg1">
                  <a:lumMod val="75000"/>
                  <a:lumOff val="25000"/>
                </a:schemeClr>
              </a:solidFill>
            </a:endParaRPr>
          </a:p>
          <a:p>
            <a:pPr algn="ctr"/>
            <a:endParaRPr lang="sv-SE" sz="1600" b="1" dirty="0">
              <a:solidFill>
                <a:schemeClr val="bg1">
                  <a:lumMod val="75000"/>
                  <a:lumOff val="25000"/>
                </a:schemeClr>
              </a:solidFill>
            </a:endParaRPr>
          </a:p>
        </p:txBody>
      </p:sp>
    </p:spTree>
    <p:extLst>
      <p:ext uri="{BB962C8B-B14F-4D97-AF65-F5344CB8AC3E}">
        <p14:creationId xmlns:p14="http://schemas.microsoft.com/office/powerpoint/2010/main" val="526131343"/>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anim calcmode="lin" valueType="num">
                                      <p:cBhvr additive="base">
                                        <p:cTn id="11" dur="500" fill="hold"/>
                                        <p:tgtEl>
                                          <p:spTgt spid="128"/>
                                        </p:tgtEl>
                                        <p:attrNameLst>
                                          <p:attrName>ppt_x</p:attrName>
                                        </p:attrNameLst>
                                      </p:cBhvr>
                                      <p:tavLst>
                                        <p:tav tm="0">
                                          <p:val>
                                            <p:strVal val="#ppt_x"/>
                                          </p:val>
                                        </p:tav>
                                        <p:tav tm="100000">
                                          <p:val>
                                            <p:strVal val="#ppt_x"/>
                                          </p:val>
                                        </p:tav>
                                      </p:tavLst>
                                    </p:anim>
                                    <p:anim calcmode="lin" valueType="num">
                                      <p:cBhvr additive="base">
                                        <p:cTn id="12" dur="500" fill="hold"/>
                                        <p:tgtEl>
                                          <p:spTgt spid="12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0-#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40"/>
                                        </p:tgtEl>
                                        <p:attrNameLst>
                                          <p:attrName>style.visibility</p:attrName>
                                        </p:attrNameLst>
                                      </p:cBhvr>
                                      <p:to>
                                        <p:strVal val="visible"/>
                                      </p:to>
                                    </p:set>
                                    <p:anim calcmode="lin" valueType="num">
                                      <p:cBhvr additive="base">
                                        <p:cTn id="20" dur="500" fill="hold"/>
                                        <p:tgtEl>
                                          <p:spTgt spid="140"/>
                                        </p:tgtEl>
                                        <p:attrNameLst>
                                          <p:attrName>ppt_x</p:attrName>
                                        </p:attrNameLst>
                                      </p:cBhvr>
                                      <p:tavLst>
                                        <p:tav tm="0">
                                          <p:val>
                                            <p:strVal val="1+#ppt_w/2"/>
                                          </p:val>
                                        </p:tav>
                                        <p:tav tm="100000">
                                          <p:val>
                                            <p:strVal val="#ppt_x"/>
                                          </p:val>
                                        </p:tav>
                                      </p:tavLst>
                                    </p:anim>
                                    <p:anim calcmode="lin" valueType="num">
                                      <p:cBhvr additive="base">
                                        <p:cTn id="21" dur="500" fill="hold"/>
                                        <p:tgtEl>
                                          <p:spTgt spid="140"/>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grpSp>
        <p:nvGrpSpPr>
          <p:cNvPr id="140" name="Group 139"/>
          <p:cNvGrpSpPr/>
          <p:nvPr/>
        </p:nvGrpSpPr>
        <p:grpSpPr>
          <a:xfrm>
            <a:off x="8014776" y="3898196"/>
            <a:ext cx="2613089" cy="2613088"/>
            <a:chOff x="4662738" y="3954548"/>
            <a:chExt cx="2613089" cy="2613088"/>
          </a:xfrm>
        </p:grpSpPr>
        <p:grpSp>
          <p:nvGrpSpPr>
            <p:cNvPr id="141" name="Group 140"/>
            <p:cNvGrpSpPr/>
            <p:nvPr/>
          </p:nvGrpSpPr>
          <p:grpSpPr>
            <a:xfrm>
              <a:off x="4662738" y="3954548"/>
              <a:ext cx="2613089" cy="2613088"/>
              <a:chOff x="2500643" y="316321"/>
              <a:chExt cx="2613089" cy="2613088"/>
            </a:xfrm>
          </p:grpSpPr>
          <p:sp>
            <p:nvSpPr>
              <p:cNvPr id="147" name="Freeform 146"/>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8" name="Octagon 147"/>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Oval 149"/>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42" name="Group 141"/>
            <p:cNvGrpSpPr/>
            <p:nvPr/>
          </p:nvGrpSpPr>
          <p:grpSpPr>
            <a:xfrm>
              <a:off x="5256455" y="4551259"/>
              <a:ext cx="1416559" cy="1417223"/>
              <a:chOff x="1753933" y="2029826"/>
              <a:chExt cx="1416559" cy="1417223"/>
            </a:xfrm>
          </p:grpSpPr>
          <p:sp>
            <p:nvSpPr>
              <p:cNvPr id="143" name="Rounded Rectangle 142"/>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44" name="Rounded Rectangle 143"/>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45" name="Rounded Rectangle 144"/>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46" name="Rounded Rectangle 145"/>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128" name="Group 127"/>
          <p:cNvGrpSpPr/>
          <p:nvPr/>
        </p:nvGrpSpPr>
        <p:grpSpPr>
          <a:xfrm>
            <a:off x="4674136" y="3898196"/>
            <a:ext cx="2613089" cy="2613088"/>
            <a:chOff x="4662738" y="3954548"/>
            <a:chExt cx="2613089" cy="2613088"/>
          </a:xfrm>
        </p:grpSpPr>
        <p:grpSp>
          <p:nvGrpSpPr>
            <p:cNvPr id="130" name="Group 129"/>
            <p:cNvGrpSpPr/>
            <p:nvPr/>
          </p:nvGrpSpPr>
          <p:grpSpPr>
            <a:xfrm>
              <a:off x="4662738" y="3954548"/>
              <a:ext cx="2613089" cy="2613088"/>
              <a:chOff x="2500643" y="316321"/>
              <a:chExt cx="2613089" cy="2613088"/>
            </a:xfrm>
          </p:grpSpPr>
          <p:sp>
            <p:nvSpPr>
              <p:cNvPr id="136" name="Freeform 135"/>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37" name="Octagon 136"/>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Oval 138"/>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31" name="Group 130"/>
            <p:cNvGrpSpPr/>
            <p:nvPr/>
          </p:nvGrpSpPr>
          <p:grpSpPr>
            <a:xfrm>
              <a:off x="5256455" y="4551259"/>
              <a:ext cx="1416559" cy="1417223"/>
              <a:chOff x="1753933" y="2029826"/>
              <a:chExt cx="1416559" cy="1417223"/>
            </a:xfrm>
          </p:grpSpPr>
          <p:sp>
            <p:nvSpPr>
              <p:cNvPr id="132" name="Rounded Rectangle 131"/>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33" name="Rounded Rectangle 132"/>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34" name="Rounded Rectangle 133"/>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35" name="Rounded Rectangle 134"/>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113" name="Group 112"/>
          <p:cNvGrpSpPr/>
          <p:nvPr/>
        </p:nvGrpSpPr>
        <p:grpSpPr>
          <a:xfrm>
            <a:off x="1299223" y="3898196"/>
            <a:ext cx="2613089" cy="2613088"/>
            <a:chOff x="4662738" y="3954548"/>
            <a:chExt cx="2613089" cy="2613088"/>
          </a:xfrm>
        </p:grpSpPr>
        <p:grpSp>
          <p:nvGrpSpPr>
            <p:cNvPr id="114" name="Group 113"/>
            <p:cNvGrpSpPr/>
            <p:nvPr/>
          </p:nvGrpSpPr>
          <p:grpSpPr>
            <a:xfrm>
              <a:off x="4662738" y="3954548"/>
              <a:ext cx="2613089" cy="2613088"/>
              <a:chOff x="2500643" y="316321"/>
              <a:chExt cx="2613089" cy="2613088"/>
            </a:xfrm>
          </p:grpSpPr>
          <p:sp>
            <p:nvSpPr>
              <p:cNvPr id="120" name="Freeform 119"/>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21" name="Octagon 120"/>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2"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Oval 122"/>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15" name="Group 114"/>
            <p:cNvGrpSpPr/>
            <p:nvPr/>
          </p:nvGrpSpPr>
          <p:grpSpPr>
            <a:xfrm>
              <a:off x="5256455" y="4551259"/>
              <a:ext cx="1416559" cy="1417223"/>
              <a:chOff x="1753933" y="2029826"/>
              <a:chExt cx="1416559" cy="1417223"/>
            </a:xfrm>
          </p:grpSpPr>
          <p:sp>
            <p:nvSpPr>
              <p:cNvPr id="116" name="Rounded Rectangle 115"/>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17" name="Rounded Rectangle 116"/>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18" name="Rounded Rectangle 117"/>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19" name="Rounded Rectangle 118"/>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88" name="Group 87"/>
          <p:cNvGrpSpPr/>
          <p:nvPr/>
        </p:nvGrpSpPr>
        <p:grpSpPr>
          <a:xfrm>
            <a:off x="2093627" y="4578050"/>
            <a:ext cx="7738794" cy="1133888"/>
            <a:chOff x="2093627" y="4578050"/>
            <a:chExt cx="7738794" cy="1133888"/>
          </a:xfrm>
        </p:grpSpPr>
        <p:cxnSp>
          <p:nvCxnSpPr>
            <p:cNvPr id="90" name="Straight Connector 89"/>
            <p:cNvCxnSpPr>
              <a:stCxn id="173" idx="2"/>
              <a:endCxn id="172" idx="6"/>
            </p:cNvCxnSpPr>
            <p:nvPr/>
          </p:nvCxnSpPr>
          <p:spPr>
            <a:xfrm flipH="1">
              <a:off x="6494397" y="4827955"/>
              <a:ext cx="2315824" cy="7338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171" idx="2"/>
              <a:endCxn id="170" idx="6"/>
            </p:cNvCxnSpPr>
            <p:nvPr/>
          </p:nvCxnSpPr>
          <p:spPr>
            <a:xfrm flipH="1" flipV="1">
              <a:off x="3114983" y="4824906"/>
              <a:ext cx="2328393" cy="71840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71" idx="2"/>
              <a:endCxn id="169" idx="6"/>
            </p:cNvCxnSpPr>
            <p:nvPr/>
          </p:nvCxnSpPr>
          <p:spPr>
            <a:xfrm flipH="1">
              <a:off x="3106672" y="5543311"/>
              <a:ext cx="2336704" cy="2642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78" idx="4"/>
              <a:endCxn id="171" idx="0"/>
            </p:cNvCxnSpPr>
            <p:nvPr/>
          </p:nvCxnSpPr>
          <p:spPr>
            <a:xfrm flipH="1">
              <a:off x="5585576" y="4971258"/>
              <a:ext cx="7932" cy="429853"/>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70" idx="2"/>
              <a:endCxn id="182" idx="6"/>
            </p:cNvCxnSpPr>
            <p:nvPr/>
          </p:nvCxnSpPr>
          <p:spPr>
            <a:xfrm flipH="1">
              <a:off x="2378027" y="4824906"/>
              <a:ext cx="452556" cy="1905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70" idx="3"/>
              <a:endCxn id="101" idx="7"/>
            </p:cNvCxnSpPr>
            <p:nvPr/>
          </p:nvCxnSpPr>
          <p:spPr>
            <a:xfrm flipH="1">
              <a:off x="2338223" y="4925457"/>
              <a:ext cx="534009" cy="53051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73" idx="4"/>
              <a:endCxn id="174" idx="0"/>
            </p:cNvCxnSpPr>
            <p:nvPr/>
          </p:nvCxnSpPr>
          <p:spPr>
            <a:xfrm flipH="1">
              <a:off x="8938543" y="4970155"/>
              <a:ext cx="13878" cy="4494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73" idx="5"/>
              <a:endCxn id="175" idx="1"/>
            </p:cNvCxnSpPr>
            <p:nvPr/>
          </p:nvCxnSpPr>
          <p:spPr>
            <a:xfrm>
              <a:off x="9052972" y="4928506"/>
              <a:ext cx="536698" cy="52746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78" idx="5"/>
              <a:endCxn id="172" idx="1"/>
            </p:cNvCxnSpPr>
            <p:nvPr/>
          </p:nvCxnSpPr>
          <p:spPr>
            <a:xfrm>
              <a:off x="5694059" y="4929609"/>
              <a:ext cx="557587" cy="531632"/>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73" idx="6"/>
              <a:endCxn id="176" idx="2"/>
            </p:cNvCxnSpPr>
            <p:nvPr/>
          </p:nvCxnSpPr>
          <p:spPr>
            <a:xfrm>
              <a:off x="9094621" y="4827955"/>
              <a:ext cx="453400" cy="1164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2095472"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69" name="Oval 168"/>
            <p:cNvSpPr/>
            <p:nvPr/>
          </p:nvSpPr>
          <p:spPr>
            <a:xfrm>
              <a:off x="2822272" y="542753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0" name="Oval 169"/>
            <p:cNvSpPr/>
            <p:nvPr/>
          </p:nvSpPr>
          <p:spPr>
            <a:xfrm>
              <a:off x="2830583" y="4682706"/>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1" name="Oval 170"/>
            <p:cNvSpPr/>
            <p:nvPr/>
          </p:nvSpPr>
          <p:spPr>
            <a:xfrm>
              <a:off x="5443376" y="540111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2" name="Oval 171"/>
            <p:cNvSpPr/>
            <p:nvPr/>
          </p:nvSpPr>
          <p:spPr>
            <a:xfrm>
              <a:off x="6209997"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3" name="Oval 172"/>
            <p:cNvSpPr/>
            <p:nvPr/>
          </p:nvSpPr>
          <p:spPr>
            <a:xfrm>
              <a:off x="8810221" y="4685755"/>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4" name="Oval 173"/>
            <p:cNvSpPr/>
            <p:nvPr/>
          </p:nvSpPr>
          <p:spPr>
            <a:xfrm>
              <a:off x="8796343"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5" name="Oval 174"/>
            <p:cNvSpPr/>
            <p:nvPr/>
          </p:nvSpPr>
          <p:spPr>
            <a:xfrm>
              <a:off x="9548021"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6" name="Oval 175"/>
            <p:cNvSpPr/>
            <p:nvPr/>
          </p:nvSpPr>
          <p:spPr>
            <a:xfrm>
              <a:off x="9548021" y="469740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77" name="Straight Connector 176"/>
            <p:cNvCxnSpPr>
              <a:stCxn id="181" idx="2"/>
              <a:endCxn id="178" idx="6"/>
            </p:cNvCxnSpPr>
            <p:nvPr/>
          </p:nvCxnSpPr>
          <p:spPr>
            <a:xfrm flipH="1" flipV="1">
              <a:off x="5735708" y="4829058"/>
              <a:ext cx="329299" cy="124149"/>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78" name="Oval 177"/>
            <p:cNvSpPr/>
            <p:nvPr/>
          </p:nvSpPr>
          <p:spPr>
            <a:xfrm>
              <a:off x="5451308" y="468685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79" name="Straight Connector 178"/>
            <p:cNvCxnSpPr>
              <a:stCxn id="181" idx="7"/>
              <a:endCxn id="180" idx="3"/>
            </p:cNvCxnSpPr>
            <p:nvPr/>
          </p:nvCxnSpPr>
          <p:spPr>
            <a:xfrm flipV="1">
              <a:off x="6307758" y="4820801"/>
              <a:ext cx="63116" cy="3185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80" name="Oval 179"/>
            <p:cNvSpPr/>
            <p:nvPr/>
          </p:nvSpPr>
          <p:spPr>
            <a:xfrm>
              <a:off x="6329225" y="4578050"/>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81" name="Oval 180"/>
            <p:cNvSpPr/>
            <p:nvPr/>
          </p:nvSpPr>
          <p:spPr>
            <a:xfrm>
              <a:off x="6065007" y="4811007"/>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82" name="Oval 181"/>
            <p:cNvSpPr/>
            <p:nvPr/>
          </p:nvSpPr>
          <p:spPr>
            <a:xfrm>
              <a:off x="2093627" y="470176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sp>
        <p:nvSpPr>
          <p:cNvPr id="61" name="Rectangle 60"/>
          <p:cNvSpPr/>
          <p:nvPr/>
        </p:nvSpPr>
        <p:spPr>
          <a:xfrm>
            <a:off x="0" y="0"/>
            <a:ext cx="12192000" cy="3831704"/>
          </a:xfrm>
          <a:prstGeom prst="rect">
            <a:avLst/>
          </a:prstGeom>
          <a:solidFill>
            <a:schemeClr val="tx1"/>
          </a:solidFill>
          <a:ln w="85725" cap="rnd">
            <a:no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r>
              <a:rPr lang="sv-SE" sz="4800" b="1" dirty="0" smtClean="0">
                <a:solidFill>
                  <a:schemeClr val="bg1">
                    <a:lumMod val="75000"/>
                    <a:lumOff val="25000"/>
                  </a:schemeClr>
                </a:solidFill>
              </a:rPr>
              <a:t>Sistemas reactivos</a:t>
            </a:r>
          </a:p>
          <a:p>
            <a:pPr algn="ctr"/>
            <a:endParaRPr lang="sv-SE" sz="1600" b="1" dirty="0" smtClean="0">
              <a:solidFill>
                <a:schemeClr val="bg1">
                  <a:lumMod val="75000"/>
                  <a:lumOff val="25000"/>
                </a:schemeClr>
              </a:solidFill>
            </a:endParaRPr>
          </a:p>
          <a:p>
            <a:pPr algn="ctr"/>
            <a:endParaRPr lang="sv-SE" sz="1600" b="1" dirty="0" smtClean="0">
              <a:solidFill>
                <a:schemeClr val="bg1">
                  <a:lumMod val="75000"/>
                  <a:lumOff val="25000"/>
                </a:schemeClr>
              </a:solidFill>
            </a:endParaRPr>
          </a:p>
          <a:p>
            <a:pPr algn="ctr"/>
            <a:endParaRPr lang="sv-SE" sz="1600" b="1" dirty="0">
              <a:solidFill>
                <a:schemeClr val="bg1">
                  <a:lumMod val="75000"/>
                  <a:lumOff val="25000"/>
                </a:schemeClr>
              </a:solidFill>
            </a:endParaRPr>
          </a:p>
          <a:p>
            <a:pPr algn="ctr"/>
            <a:endParaRPr lang="sv-SE" sz="1600" b="1" dirty="0" smtClean="0">
              <a:solidFill>
                <a:schemeClr val="bg1">
                  <a:lumMod val="75000"/>
                  <a:lumOff val="25000"/>
                </a:schemeClr>
              </a:solidFill>
            </a:endParaRPr>
          </a:p>
          <a:p>
            <a:pPr algn="ctr"/>
            <a:endParaRPr lang="sv-SE" sz="1600" b="1" dirty="0">
              <a:solidFill>
                <a:schemeClr val="bg1">
                  <a:lumMod val="75000"/>
                  <a:lumOff val="25000"/>
                </a:schemeClr>
              </a:solidFill>
            </a:endParaRPr>
          </a:p>
          <a:p>
            <a:pPr algn="ctr"/>
            <a:endParaRPr lang="sv-SE" sz="1600" b="1" dirty="0" smtClean="0">
              <a:solidFill>
                <a:schemeClr val="bg1">
                  <a:lumMod val="75000"/>
                  <a:lumOff val="25000"/>
                </a:schemeClr>
              </a:solidFill>
            </a:endParaRPr>
          </a:p>
          <a:p>
            <a:pPr algn="ctr"/>
            <a:endParaRPr lang="sv-SE" sz="1600" b="1" dirty="0">
              <a:solidFill>
                <a:schemeClr val="bg1">
                  <a:lumMod val="75000"/>
                  <a:lumOff val="2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4557" y="1450253"/>
            <a:ext cx="6430272" cy="2267266"/>
          </a:xfrm>
          <a:prstGeom prst="rect">
            <a:avLst/>
          </a:prstGeom>
        </p:spPr>
      </p:pic>
    </p:spTree>
    <p:extLst>
      <p:ext uri="{BB962C8B-B14F-4D97-AF65-F5344CB8AC3E}">
        <p14:creationId xmlns:p14="http://schemas.microsoft.com/office/powerpoint/2010/main" val="409649130"/>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ppt_x"/>
                                          </p:val>
                                        </p:tav>
                                        <p:tav tm="100000">
                                          <p:val>
                                            <p:strVal val="#ppt_x"/>
                                          </p:val>
                                        </p:tav>
                                      </p:tavLst>
                                    </p:anim>
                                    <p:anim calcmode="lin" valueType="num">
                                      <p:cBhvr additive="base">
                                        <p:cTn id="8" dur="500" fill="hold"/>
                                        <p:tgtEl>
                                          <p:spTgt spid="61"/>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anim calcmode="lin" valueType="num">
                                      <p:cBhvr additive="base">
                                        <p:cTn id="11" dur="500" fill="hold"/>
                                        <p:tgtEl>
                                          <p:spTgt spid="128"/>
                                        </p:tgtEl>
                                        <p:attrNameLst>
                                          <p:attrName>ppt_x</p:attrName>
                                        </p:attrNameLst>
                                      </p:cBhvr>
                                      <p:tavLst>
                                        <p:tav tm="0">
                                          <p:val>
                                            <p:strVal val="#ppt_x"/>
                                          </p:val>
                                        </p:tav>
                                        <p:tav tm="100000">
                                          <p:val>
                                            <p:strVal val="#ppt_x"/>
                                          </p:val>
                                        </p:tav>
                                      </p:tavLst>
                                    </p:anim>
                                    <p:anim calcmode="lin" valueType="num">
                                      <p:cBhvr additive="base">
                                        <p:cTn id="12" dur="500" fill="hold"/>
                                        <p:tgtEl>
                                          <p:spTgt spid="128"/>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113"/>
                                        </p:tgtEl>
                                        <p:attrNameLst>
                                          <p:attrName>style.visibility</p:attrName>
                                        </p:attrNameLst>
                                      </p:cBhvr>
                                      <p:to>
                                        <p:strVal val="visible"/>
                                      </p:to>
                                    </p:set>
                                    <p:anim calcmode="lin" valueType="num">
                                      <p:cBhvr additive="base">
                                        <p:cTn id="16" dur="500" fill="hold"/>
                                        <p:tgtEl>
                                          <p:spTgt spid="113"/>
                                        </p:tgtEl>
                                        <p:attrNameLst>
                                          <p:attrName>ppt_x</p:attrName>
                                        </p:attrNameLst>
                                      </p:cBhvr>
                                      <p:tavLst>
                                        <p:tav tm="0">
                                          <p:val>
                                            <p:strVal val="0-#ppt_w/2"/>
                                          </p:val>
                                        </p:tav>
                                        <p:tav tm="100000">
                                          <p:val>
                                            <p:strVal val="#ppt_x"/>
                                          </p:val>
                                        </p:tav>
                                      </p:tavLst>
                                    </p:anim>
                                    <p:anim calcmode="lin" valueType="num">
                                      <p:cBhvr additive="base">
                                        <p:cTn id="17" dur="500" fill="hold"/>
                                        <p:tgtEl>
                                          <p:spTgt spid="113"/>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140"/>
                                        </p:tgtEl>
                                        <p:attrNameLst>
                                          <p:attrName>style.visibility</p:attrName>
                                        </p:attrNameLst>
                                      </p:cBhvr>
                                      <p:to>
                                        <p:strVal val="visible"/>
                                      </p:to>
                                    </p:set>
                                    <p:anim calcmode="lin" valueType="num">
                                      <p:cBhvr additive="base">
                                        <p:cTn id="20" dur="500" fill="hold"/>
                                        <p:tgtEl>
                                          <p:spTgt spid="140"/>
                                        </p:tgtEl>
                                        <p:attrNameLst>
                                          <p:attrName>ppt_x</p:attrName>
                                        </p:attrNameLst>
                                      </p:cBhvr>
                                      <p:tavLst>
                                        <p:tav tm="0">
                                          <p:val>
                                            <p:strVal val="1+#ppt_w/2"/>
                                          </p:val>
                                        </p:tav>
                                        <p:tav tm="100000">
                                          <p:val>
                                            <p:strVal val="#ppt_x"/>
                                          </p:val>
                                        </p:tav>
                                      </p:tavLst>
                                    </p:anim>
                                    <p:anim calcmode="lin" valueType="num">
                                      <p:cBhvr additive="base">
                                        <p:cTn id="21" dur="500" fill="hold"/>
                                        <p:tgtEl>
                                          <p:spTgt spid="140"/>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fade">
                                      <p:cBhvr>
                                        <p:cTn id="25"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grpSp>
        <p:nvGrpSpPr>
          <p:cNvPr id="141" name="Group 140"/>
          <p:cNvGrpSpPr/>
          <p:nvPr/>
        </p:nvGrpSpPr>
        <p:grpSpPr>
          <a:xfrm>
            <a:off x="8014776" y="3898196"/>
            <a:ext cx="2613089" cy="2613088"/>
            <a:chOff x="4662738" y="3954548"/>
            <a:chExt cx="2613089" cy="2613088"/>
          </a:xfrm>
        </p:grpSpPr>
        <p:grpSp>
          <p:nvGrpSpPr>
            <p:cNvPr id="142" name="Group 141"/>
            <p:cNvGrpSpPr/>
            <p:nvPr/>
          </p:nvGrpSpPr>
          <p:grpSpPr>
            <a:xfrm>
              <a:off x="4662738" y="3954548"/>
              <a:ext cx="2613089" cy="2613088"/>
              <a:chOff x="2500643" y="316321"/>
              <a:chExt cx="2613089" cy="2613088"/>
            </a:xfrm>
          </p:grpSpPr>
          <p:sp>
            <p:nvSpPr>
              <p:cNvPr id="148" name="Freeform 147"/>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9" name="Octagon 148"/>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Oval 150"/>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43" name="Group 142"/>
            <p:cNvGrpSpPr/>
            <p:nvPr/>
          </p:nvGrpSpPr>
          <p:grpSpPr>
            <a:xfrm>
              <a:off x="5256455" y="4551259"/>
              <a:ext cx="1416559" cy="1417223"/>
              <a:chOff x="1753933" y="2029826"/>
              <a:chExt cx="1416559" cy="1417223"/>
            </a:xfrm>
          </p:grpSpPr>
          <p:sp>
            <p:nvSpPr>
              <p:cNvPr id="144" name="Rounded Rectangle 143"/>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45" name="Rounded Rectangle 144"/>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46" name="Rounded Rectangle 145"/>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47" name="Rounded Rectangle 146"/>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152" name="Group 151"/>
          <p:cNvGrpSpPr/>
          <p:nvPr/>
        </p:nvGrpSpPr>
        <p:grpSpPr>
          <a:xfrm>
            <a:off x="4674136" y="3898196"/>
            <a:ext cx="2613089" cy="2613088"/>
            <a:chOff x="4662738" y="3954548"/>
            <a:chExt cx="2613089" cy="2613088"/>
          </a:xfrm>
        </p:grpSpPr>
        <p:grpSp>
          <p:nvGrpSpPr>
            <p:cNvPr id="153" name="Group 152"/>
            <p:cNvGrpSpPr/>
            <p:nvPr/>
          </p:nvGrpSpPr>
          <p:grpSpPr>
            <a:xfrm>
              <a:off x="4662738" y="3954548"/>
              <a:ext cx="2613089" cy="2613088"/>
              <a:chOff x="2500643" y="316321"/>
              <a:chExt cx="2613089" cy="2613088"/>
            </a:xfrm>
          </p:grpSpPr>
          <p:sp>
            <p:nvSpPr>
              <p:cNvPr id="159" name="Freeform 158"/>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60" name="Octagon 159"/>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1"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2" name="Oval 161"/>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54" name="Group 153"/>
            <p:cNvGrpSpPr/>
            <p:nvPr/>
          </p:nvGrpSpPr>
          <p:grpSpPr>
            <a:xfrm>
              <a:off x="5256455" y="4551259"/>
              <a:ext cx="1416559" cy="1417223"/>
              <a:chOff x="1753933" y="2029826"/>
              <a:chExt cx="1416559" cy="1417223"/>
            </a:xfrm>
          </p:grpSpPr>
          <p:sp>
            <p:nvSpPr>
              <p:cNvPr id="155" name="Rounded Rectangle 154"/>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56" name="Rounded Rectangle 155"/>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57" name="Rounded Rectangle 156"/>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58" name="Rounded Rectangle 157"/>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163" name="Group 162"/>
          <p:cNvGrpSpPr/>
          <p:nvPr/>
        </p:nvGrpSpPr>
        <p:grpSpPr>
          <a:xfrm>
            <a:off x="1299223" y="3898196"/>
            <a:ext cx="2613089" cy="2613088"/>
            <a:chOff x="4662738" y="3954548"/>
            <a:chExt cx="2613089" cy="2613088"/>
          </a:xfrm>
        </p:grpSpPr>
        <p:grpSp>
          <p:nvGrpSpPr>
            <p:cNvPr id="164" name="Group 163"/>
            <p:cNvGrpSpPr/>
            <p:nvPr/>
          </p:nvGrpSpPr>
          <p:grpSpPr>
            <a:xfrm>
              <a:off x="4662738" y="3954548"/>
              <a:ext cx="2613089" cy="2613088"/>
              <a:chOff x="2500643" y="316321"/>
              <a:chExt cx="2613089" cy="2613088"/>
            </a:xfrm>
          </p:grpSpPr>
          <p:sp>
            <p:nvSpPr>
              <p:cNvPr id="192" name="Freeform 191"/>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93" name="Octagon 192"/>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4"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5" name="Oval 194"/>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65" name="Group 164"/>
            <p:cNvGrpSpPr/>
            <p:nvPr/>
          </p:nvGrpSpPr>
          <p:grpSpPr>
            <a:xfrm>
              <a:off x="5256455" y="4551259"/>
              <a:ext cx="1416559" cy="1417223"/>
              <a:chOff x="1753933" y="2029826"/>
              <a:chExt cx="1416559" cy="1417223"/>
            </a:xfrm>
          </p:grpSpPr>
          <p:sp>
            <p:nvSpPr>
              <p:cNvPr id="166" name="Rounded Rectangle 165"/>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67" name="Rounded Rectangle 166"/>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90" name="Rounded Rectangle 189"/>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91" name="Rounded Rectangle 190"/>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sp>
        <p:nvSpPr>
          <p:cNvPr id="238" name="Rectangle 237"/>
          <p:cNvSpPr/>
          <p:nvPr/>
        </p:nvSpPr>
        <p:spPr>
          <a:xfrm>
            <a:off x="0" y="1901954"/>
            <a:ext cx="12192000" cy="1929750"/>
          </a:xfrm>
          <a:prstGeom prst="rect">
            <a:avLst/>
          </a:prstGeom>
          <a:solidFill>
            <a:srgbClr val="DB5151"/>
          </a:solidFill>
          <a:ln w="85725" cap="rnd">
            <a:no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b="1">
              <a:solidFill>
                <a:schemeClr val="tx1"/>
              </a:solidFill>
            </a:endParaRPr>
          </a:p>
        </p:txBody>
      </p:sp>
      <p:sp>
        <p:nvSpPr>
          <p:cNvPr id="28" name="Rounded Rectangle 27"/>
          <p:cNvSpPr/>
          <p:nvPr/>
        </p:nvSpPr>
        <p:spPr>
          <a:xfrm>
            <a:off x="0" y="0"/>
            <a:ext cx="12192000" cy="1901953"/>
          </a:xfrm>
          <a:prstGeom prst="roundRect">
            <a:avLst>
              <a:gd name="adj" fmla="val 0"/>
            </a:avLst>
          </a:prstGeom>
          <a:solidFill>
            <a:schemeClr val="tx1"/>
          </a:solidFill>
          <a:ln/>
          <a:effectLst/>
        </p:spPr>
        <p:style>
          <a:lnRef idx="0">
            <a:schemeClr val="accent5"/>
          </a:lnRef>
          <a:fillRef idx="3">
            <a:schemeClr val="accent5"/>
          </a:fillRef>
          <a:effectRef idx="3">
            <a:schemeClr val="accent5"/>
          </a:effectRef>
          <a:fontRef idx="minor">
            <a:schemeClr val="lt1"/>
          </a:fontRef>
        </p:style>
        <p:txBody>
          <a:bodyPr rtlCol="0" anchor="ctr" anchorCtr="0"/>
          <a:lstStyle/>
          <a:p>
            <a:endParaRPr lang="sv-SE" sz="4000" dirty="0">
              <a:solidFill>
                <a:schemeClr val="tx1"/>
              </a:solidFill>
            </a:endParaRPr>
          </a:p>
        </p:txBody>
      </p:sp>
      <p:sp>
        <p:nvSpPr>
          <p:cNvPr id="77" name="TextBox 76"/>
          <p:cNvSpPr txBox="1"/>
          <p:nvPr/>
        </p:nvSpPr>
        <p:spPr>
          <a:xfrm>
            <a:off x="1231352" y="115320"/>
            <a:ext cx="6050875" cy="1569660"/>
          </a:xfrm>
          <a:prstGeom prst="rect">
            <a:avLst/>
          </a:prstGeom>
          <a:noFill/>
        </p:spPr>
        <p:txBody>
          <a:bodyPr wrap="square" rtlCol="0">
            <a:spAutoFit/>
          </a:bodyPr>
          <a:lstStyle/>
          <a:p>
            <a:r>
              <a:rPr lang="sv-SE" sz="4800" b="1" dirty="0" smtClean="0">
                <a:solidFill>
                  <a:schemeClr val="bg1">
                    <a:lumMod val="75000"/>
                    <a:lumOff val="25000"/>
                  </a:schemeClr>
                </a:solidFill>
              </a:rPr>
              <a:t>Tecnologías clásicas</a:t>
            </a:r>
            <a:endParaRPr lang="sv-SE" sz="4800" b="1" dirty="0">
              <a:solidFill>
                <a:schemeClr val="bg1">
                  <a:lumMod val="75000"/>
                  <a:lumOff val="25000"/>
                </a:schemeClr>
              </a:solidFill>
            </a:endParaRPr>
          </a:p>
        </p:txBody>
      </p:sp>
      <p:grpSp>
        <p:nvGrpSpPr>
          <p:cNvPr id="109" name="Group 108"/>
          <p:cNvGrpSpPr/>
          <p:nvPr/>
        </p:nvGrpSpPr>
        <p:grpSpPr>
          <a:xfrm>
            <a:off x="2093627" y="4578050"/>
            <a:ext cx="7738794" cy="1133888"/>
            <a:chOff x="2093627" y="4578050"/>
            <a:chExt cx="7738794" cy="1133888"/>
          </a:xfrm>
        </p:grpSpPr>
        <p:cxnSp>
          <p:nvCxnSpPr>
            <p:cNvPr id="110" name="Straight Connector 109"/>
            <p:cNvCxnSpPr>
              <a:stCxn id="180" idx="2"/>
              <a:endCxn id="179" idx="6"/>
            </p:cNvCxnSpPr>
            <p:nvPr/>
          </p:nvCxnSpPr>
          <p:spPr>
            <a:xfrm flipH="1">
              <a:off x="6494397" y="4827955"/>
              <a:ext cx="2315824" cy="7338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178" idx="2"/>
              <a:endCxn id="177" idx="6"/>
            </p:cNvCxnSpPr>
            <p:nvPr/>
          </p:nvCxnSpPr>
          <p:spPr>
            <a:xfrm flipH="1" flipV="1">
              <a:off x="3114983" y="4824906"/>
              <a:ext cx="2328393" cy="71840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178" idx="2"/>
              <a:endCxn id="176" idx="6"/>
            </p:cNvCxnSpPr>
            <p:nvPr/>
          </p:nvCxnSpPr>
          <p:spPr>
            <a:xfrm flipH="1">
              <a:off x="3106672" y="5543311"/>
              <a:ext cx="2336704" cy="2642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185" idx="4"/>
              <a:endCxn id="178" idx="0"/>
            </p:cNvCxnSpPr>
            <p:nvPr/>
          </p:nvCxnSpPr>
          <p:spPr>
            <a:xfrm flipH="1">
              <a:off x="5585576" y="4971258"/>
              <a:ext cx="7932" cy="429853"/>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77" idx="2"/>
              <a:endCxn id="189" idx="6"/>
            </p:cNvCxnSpPr>
            <p:nvPr/>
          </p:nvCxnSpPr>
          <p:spPr>
            <a:xfrm flipH="1">
              <a:off x="2378027" y="4824906"/>
              <a:ext cx="452556" cy="1905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77" idx="3"/>
              <a:endCxn id="175" idx="7"/>
            </p:cNvCxnSpPr>
            <p:nvPr/>
          </p:nvCxnSpPr>
          <p:spPr>
            <a:xfrm flipH="1">
              <a:off x="2338223" y="4925457"/>
              <a:ext cx="534009" cy="53051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80" idx="4"/>
              <a:endCxn id="181" idx="0"/>
            </p:cNvCxnSpPr>
            <p:nvPr/>
          </p:nvCxnSpPr>
          <p:spPr>
            <a:xfrm flipH="1">
              <a:off x="8938543" y="4970155"/>
              <a:ext cx="13878" cy="4494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80" idx="5"/>
              <a:endCxn id="182" idx="1"/>
            </p:cNvCxnSpPr>
            <p:nvPr/>
          </p:nvCxnSpPr>
          <p:spPr>
            <a:xfrm>
              <a:off x="9052972" y="4928506"/>
              <a:ext cx="536698" cy="52746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85" idx="5"/>
              <a:endCxn id="179" idx="1"/>
            </p:cNvCxnSpPr>
            <p:nvPr/>
          </p:nvCxnSpPr>
          <p:spPr>
            <a:xfrm>
              <a:off x="5694059" y="4929609"/>
              <a:ext cx="557587" cy="531632"/>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80" idx="6"/>
              <a:endCxn id="183" idx="2"/>
            </p:cNvCxnSpPr>
            <p:nvPr/>
          </p:nvCxnSpPr>
          <p:spPr>
            <a:xfrm>
              <a:off x="9094621" y="4827955"/>
              <a:ext cx="453400" cy="1164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75" name="Oval 174"/>
            <p:cNvSpPr/>
            <p:nvPr/>
          </p:nvSpPr>
          <p:spPr>
            <a:xfrm>
              <a:off x="2095472"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6" name="Oval 175"/>
            <p:cNvSpPr/>
            <p:nvPr/>
          </p:nvSpPr>
          <p:spPr>
            <a:xfrm>
              <a:off x="2822272" y="542753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7" name="Oval 176"/>
            <p:cNvSpPr/>
            <p:nvPr/>
          </p:nvSpPr>
          <p:spPr>
            <a:xfrm>
              <a:off x="2830583" y="4682706"/>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8" name="Oval 177"/>
            <p:cNvSpPr/>
            <p:nvPr/>
          </p:nvSpPr>
          <p:spPr>
            <a:xfrm>
              <a:off x="5443376" y="540111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79" name="Oval 178"/>
            <p:cNvSpPr/>
            <p:nvPr/>
          </p:nvSpPr>
          <p:spPr>
            <a:xfrm>
              <a:off x="6209997"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80" name="Oval 179"/>
            <p:cNvSpPr/>
            <p:nvPr/>
          </p:nvSpPr>
          <p:spPr>
            <a:xfrm>
              <a:off x="8810221" y="4685755"/>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81" name="Oval 180"/>
            <p:cNvSpPr/>
            <p:nvPr/>
          </p:nvSpPr>
          <p:spPr>
            <a:xfrm>
              <a:off x="8796343"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82" name="Oval 181"/>
            <p:cNvSpPr/>
            <p:nvPr/>
          </p:nvSpPr>
          <p:spPr>
            <a:xfrm>
              <a:off x="9548021"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83" name="Oval 182"/>
            <p:cNvSpPr/>
            <p:nvPr/>
          </p:nvSpPr>
          <p:spPr>
            <a:xfrm>
              <a:off x="9548021" y="469740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84" name="Straight Connector 183"/>
            <p:cNvCxnSpPr>
              <a:stCxn id="188" idx="2"/>
              <a:endCxn id="185" idx="6"/>
            </p:cNvCxnSpPr>
            <p:nvPr/>
          </p:nvCxnSpPr>
          <p:spPr>
            <a:xfrm flipH="1" flipV="1">
              <a:off x="5735708" y="4829058"/>
              <a:ext cx="329299" cy="124149"/>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5451308" y="468685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86" name="Straight Connector 185"/>
            <p:cNvCxnSpPr>
              <a:stCxn id="188" idx="7"/>
              <a:endCxn id="187" idx="3"/>
            </p:cNvCxnSpPr>
            <p:nvPr/>
          </p:nvCxnSpPr>
          <p:spPr>
            <a:xfrm flipV="1">
              <a:off x="6307758" y="4820801"/>
              <a:ext cx="63116" cy="3185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87" name="Oval 186"/>
            <p:cNvSpPr/>
            <p:nvPr/>
          </p:nvSpPr>
          <p:spPr>
            <a:xfrm>
              <a:off x="6329225" y="4578050"/>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88" name="Oval 187"/>
            <p:cNvSpPr/>
            <p:nvPr/>
          </p:nvSpPr>
          <p:spPr>
            <a:xfrm>
              <a:off x="6065007" y="4811007"/>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89" name="Oval 188"/>
            <p:cNvSpPr/>
            <p:nvPr/>
          </p:nvSpPr>
          <p:spPr>
            <a:xfrm>
              <a:off x="2093627" y="470176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sp>
        <p:nvSpPr>
          <p:cNvPr id="236" name="Rounded Rectangle 235"/>
          <p:cNvSpPr/>
          <p:nvPr/>
        </p:nvSpPr>
        <p:spPr>
          <a:xfrm>
            <a:off x="7946746" y="1908394"/>
            <a:ext cx="2819641" cy="1933320"/>
          </a:xfrm>
          <a:prstGeom prst="roundRect">
            <a:avLst>
              <a:gd name="adj" fmla="val 0"/>
            </a:avLst>
          </a:prstGeom>
          <a:solidFill>
            <a:schemeClr val="tx1">
              <a:alpha val="9000"/>
            </a:schemeClr>
          </a:solidFill>
          <a:ln w="101600">
            <a:noFill/>
          </a:ln>
          <a:effectLst/>
        </p:spPr>
        <p:style>
          <a:lnRef idx="0">
            <a:schemeClr val="accent5"/>
          </a:lnRef>
          <a:fillRef idx="3">
            <a:schemeClr val="accent5"/>
          </a:fillRef>
          <a:effectRef idx="3">
            <a:schemeClr val="accent5"/>
          </a:effectRef>
          <a:fontRef idx="minor">
            <a:schemeClr val="lt1"/>
          </a:fontRef>
        </p:style>
        <p:txBody>
          <a:bodyPr rtlCol="0" anchor="ctr"/>
          <a:lstStyle/>
          <a:p>
            <a:r>
              <a:rPr lang="sv-SE" b="1" dirty="0" err="1" smtClean="0">
                <a:solidFill>
                  <a:schemeClr val="tx1"/>
                </a:solidFill>
              </a:rPr>
              <a:t>Elasticity</a:t>
            </a:r>
            <a:r>
              <a:rPr lang="sv-SE" b="1" dirty="0" smtClean="0">
                <a:solidFill>
                  <a:schemeClr val="tx1"/>
                </a:solidFill>
              </a:rPr>
              <a:t>:</a:t>
            </a:r>
            <a:endParaRPr lang="sv-SE" b="1" dirty="0">
              <a:solidFill>
                <a:schemeClr val="tx1"/>
              </a:solidFill>
            </a:endParaRPr>
          </a:p>
          <a:p>
            <a:r>
              <a:rPr lang="sv-SE" b="1" dirty="0">
                <a:solidFill>
                  <a:schemeClr val="tx1"/>
                </a:solidFill>
              </a:rPr>
              <a:t> </a:t>
            </a:r>
            <a:br>
              <a:rPr lang="sv-SE" b="1" dirty="0">
                <a:solidFill>
                  <a:schemeClr val="tx1"/>
                </a:solidFill>
              </a:rPr>
            </a:br>
            <a:r>
              <a:rPr lang="sv-SE" b="1" dirty="0">
                <a:solidFill>
                  <a:schemeClr val="tx1"/>
                </a:solidFill>
              </a:rPr>
              <a:t> </a:t>
            </a:r>
          </a:p>
          <a:p>
            <a:r>
              <a:rPr lang="sv-SE" b="1" dirty="0">
                <a:solidFill>
                  <a:schemeClr val="tx1"/>
                </a:solidFill>
              </a:rPr>
              <a:t> </a:t>
            </a:r>
          </a:p>
        </p:txBody>
      </p:sp>
      <p:grpSp>
        <p:nvGrpSpPr>
          <p:cNvPr id="2" name="Group 1"/>
          <p:cNvGrpSpPr/>
          <p:nvPr/>
        </p:nvGrpSpPr>
        <p:grpSpPr>
          <a:xfrm>
            <a:off x="8503204" y="2667026"/>
            <a:ext cx="1706723" cy="831721"/>
            <a:chOff x="8463051" y="3047300"/>
            <a:chExt cx="1706723" cy="831721"/>
          </a:xfrm>
        </p:grpSpPr>
        <p:pic>
          <p:nvPicPr>
            <p:cNvPr id="233" name="Picture 2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93174">
              <a:off x="8463051" y="3068074"/>
              <a:ext cx="918691" cy="706413"/>
            </a:xfrm>
            <a:prstGeom prst="rect">
              <a:avLst/>
            </a:prstGeom>
          </p:spPr>
        </p:pic>
        <p:pic>
          <p:nvPicPr>
            <p:cNvPr id="234" name="Picture 2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09025" flipH="1">
              <a:off x="9088120" y="3047300"/>
              <a:ext cx="1081654" cy="831721"/>
            </a:xfrm>
            <a:prstGeom prst="rect">
              <a:avLst/>
            </a:prstGeom>
          </p:spPr>
        </p:pic>
      </p:grpSp>
      <p:sp>
        <p:nvSpPr>
          <p:cNvPr id="235" name="Rounded Rectangle 234"/>
          <p:cNvSpPr/>
          <p:nvPr/>
        </p:nvSpPr>
        <p:spPr>
          <a:xfrm>
            <a:off x="4589049" y="1911746"/>
            <a:ext cx="2819641" cy="1929751"/>
          </a:xfrm>
          <a:prstGeom prst="roundRect">
            <a:avLst>
              <a:gd name="adj" fmla="val 0"/>
            </a:avLst>
          </a:prstGeom>
          <a:solidFill>
            <a:schemeClr val="tx1">
              <a:alpha val="9000"/>
            </a:schemeClr>
          </a:solidFill>
          <a:ln w="101600">
            <a:noFill/>
          </a:ln>
          <a:effectLst/>
        </p:spPr>
        <p:style>
          <a:lnRef idx="0">
            <a:schemeClr val="accent5"/>
          </a:lnRef>
          <a:fillRef idx="3">
            <a:schemeClr val="accent5"/>
          </a:fillRef>
          <a:effectRef idx="3">
            <a:schemeClr val="accent5"/>
          </a:effectRef>
          <a:fontRef idx="minor">
            <a:schemeClr val="lt1"/>
          </a:fontRef>
        </p:style>
        <p:txBody>
          <a:bodyPr rtlCol="0" anchor="ctr"/>
          <a:lstStyle/>
          <a:p>
            <a:r>
              <a:rPr lang="sv-SE" b="1" dirty="0" err="1" smtClean="0">
                <a:solidFill>
                  <a:schemeClr val="tx1"/>
                </a:solidFill>
              </a:rPr>
              <a:t>Scale</a:t>
            </a:r>
            <a:r>
              <a:rPr lang="sv-SE" b="1" dirty="0" smtClean="0">
                <a:solidFill>
                  <a:schemeClr val="tx1"/>
                </a:solidFill>
              </a:rPr>
              <a:t> </a:t>
            </a:r>
            <a:r>
              <a:rPr lang="sv-SE" b="1" dirty="0" err="1" smtClean="0">
                <a:solidFill>
                  <a:schemeClr val="tx1"/>
                </a:solidFill>
              </a:rPr>
              <a:t>out</a:t>
            </a:r>
            <a:r>
              <a:rPr lang="sv-SE" b="1" dirty="0" smtClean="0">
                <a:solidFill>
                  <a:schemeClr val="tx1"/>
                </a:solidFill>
              </a:rPr>
              <a:t>:</a:t>
            </a:r>
            <a:endParaRPr lang="sv-SE" b="1" dirty="0">
              <a:solidFill>
                <a:schemeClr val="tx1"/>
              </a:solidFill>
            </a:endParaRPr>
          </a:p>
          <a:p>
            <a:r>
              <a:rPr lang="sv-SE" dirty="0" smtClean="0">
                <a:solidFill>
                  <a:schemeClr val="tx1"/>
                </a:solidFill>
              </a:rPr>
              <a:t>WCF</a:t>
            </a:r>
            <a:r>
              <a:rPr lang="sv-SE" dirty="0">
                <a:solidFill>
                  <a:schemeClr val="tx1"/>
                </a:solidFill>
              </a:rPr>
              <a:t/>
            </a:r>
            <a:br>
              <a:rPr lang="sv-SE" dirty="0">
                <a:solidFill>
                  <a:schemeClr val="tx1"/>
                </a:solidFill>
              </a:rPr>
            </a:br>
            <a:r>
              <a:rPr lang="sv-SE" dirty="0" smtClean="0">
                <a:solidFill>
                  <a:schemeClr val="tx1"/>
                </a:solidFill>
              </a:rPr>
              <a:t>Web API</a:t>
            </a:r>
            <a:endParaRPr lang="sv-SE" dirty="0">
              <a:solidFill>
                <a:schemeClr val="tx1"/>
              </a:solidFill>
            </a:endParaRPr>
          </a:p>
          <a:p>
            <a:r>
              <a:rPr lang="sv-SE" dirty="0" smtClean="0">
                <a:solidFill>
                  <a:schemeClr val="tx1"/>
                </a:solidFill>
              </a:rPr>
              <a:t>MSMQ</a:t>
            </a:r>
            <a:endParaRPr lang="sv-SE" dirty="0">
              <a:solidFill>
                <a:schemeClr val="tx1"/>
              </a:solidFill>
            </a:endParaRPr>
          </a:p>
        </p:txBody>
      </p:sp>
      <p:sp>
        <p:nvSpPr>
          <p:cNvPr id="231" name="Rounded Rectangle 230"/>
          <p:cNvSpPr/>
          <p:nvPr/>
        </p:nvSpPr>
        <p:spPr>
          <a:xfrm>
            <a:off x="1231352" y="1902035"/>
            <a:ext cx="2819641" cy="1940091"/>
          </a:xfrm>
          <a:prstGeom prst="roundRect">
            <a:avLst>
              <a:gd name="adj" fmla="val 0"/>
            </a:avLst>
          </a:prstGeom>
          <a:solidFill>
            <a:schemeClr val="tx1">
              <a:alpha val="9000"/>
            </a:schemeClr>
          </a:solidFill>
          <a:ln w="101600">
            <a:noFill/>
          </a:ln>
          <a:effectLst/>
        </p:spPr>
        <p:style>
          <a:lnRef idx="0">
            <a:schemeClr val="accent5"/>
          </a:lnRef>
          <a:fillRef idx="3">
            <a:schemeClr val="accent5"/>
          </a:fillRef>
          <a:effectRef idx="3">
            <a:schemeClr val="accent5"/>
          </a:effectRef>
          <a:fontRef idx="minor">
            <a:schemeClr val="lt1"/>
          </a:fontRef>
        </p:style>
        <p:txBody>
          <a:bodyPr rtlCol="0" anchor="ctr"/>
          <a:lstStyle/>
          <a:p>
            <a:r>
              <a:rPr lang="sv-SE" b="1" dirty="0" err="1" smtClean="0">
                <a:solidFill>
                  <a:schemeClr val="tx1"/>
                </a:solidFill>
              </a:rPr>
              <a:t>Scale</a:t>
            </a:r>
            <a:r>
              <a:rPr lang="sv-SE" b="1" dirty="0" smtClean="0">
                <a:solidFill>
                  <a:schemeClr val="tx1"/>
                </a:solidFill>
              </a:rPr>
              <a:t> </a:t>
            </a:r>
            <a:r>
              <a:rPr lang="sv-SE" b="1" dirty="0" err="1" smtClean="0">
                <a:solidFill>
                  <a:schemeClr val="tx1"/>
                </a:solidFill>
              </a:rPr>
              <a:t>up</a:t>
            </a:r>
            <a:r>
              <a:rPr lang="sv-SE" b="1" dirty="0" smtClean="0">
                <a:solidFill>
                  <a:schemeClr val="tx1"/>
                </a:solidFill>
              </a:rPr>
              <a:t>:</a:t>
            </a:r>
            <a:endParaRPr lang="sv-SE" b="1" dirty="0">
              <a:solidFill>
                <a:schemeClr val="tx1"/>
              </a:solidFill>
            </a:endParaRPr>
          </a:p>
          <a:p>
            <a:r>
              <a:rPr lang="sv-SE" dirty="0" err="1">
                <a:solidFill>
                  <a:schemeClr val="tx1"/>
                </a:solidFill>
              </a:rPr>
              <a:t>Parallel</a:t>
            </a:r>
            <a:r>
              <a:rPr lang="sv-SE" dirty="0">
                <a:solidFill>
                  <a:schemeClr val="tx1"/>
                </a:solidFill>
              </a:rPr>
              <a:t> </a:t>
            </a:r>
            <a:r>
              <a:rPr lang="sv-SE" dirty="0" err="1">
                <a:solidFill>
                  <a:schemeClr val="tx1"/>
                </a:solidFill>
              </a:rPr>
              <a:t>Linq</a:t>
            </a:r>
            <a:r>
              <a:rPr lang="sv-SE" dirty="0">
                <a:solidFill>
                  <a:schemeClr val="tx1"/>
                </a:solidFill>
              </a:rPr>
              <a:t/>
            </a:r>
            <a:br>
              <a:rPr lang="sv-SE" dirty="0">
                <a:solidFill>
                  <a:schemeClr val="tx1"/>
                </a:solidFill>
              </a:rPr>
            </a:br>
            <a:r>
              <a:rPr lang="sv-SE" dirty="0">
                <a:solidFill>
                  <a:schemeClr val="tx1"/>
                </a:solidFill>
              </a:rPr>
              <a:t>TPL – </a:t>
            </a:r>
            <a:r>
              <a:rPr lang="sv-SE" dirty="0" err="1">
                <a:solidFill>
                  <a:schemeClr val="tx1"/>
                </a:solidFill>
              </a:rPr>
              <a:t>async</a:t>
            </a:r>
            <a:r>
              <a:rPr lang="sv-SE" dirty="0">
                <a:solidFill>
                  <a:schemeClr val="tx1"/>
                </a:solidFill>
              </a:rPr>
              <a:t> </a:t>
            </a:r>
            <a:r>
              <a:rPr lang="sv-SE" dirty="0" err="1">
                <a:solidFill>
                  <a:schemeClr val="tx1"/>
                </a:solidFill>
              </a:rPr>
              <a:t>await</a:t>
            </a:r>
            <a:endParaRPr lang="sv-SE" dirty="0">
              <a:solidFill>
                <a:schemeClr val="tx1"/>
              </a:solidFill>
            </a:endParaRPr>
          </a:p>
          <a:p>
            <a:r>
              <a:rPr lang="sv-SE" dirty="0" err="1" smtClean="0">
                <a:solidFill>
                  <a:schemeClr val="tx1"/>
                </a:solidFill>
              </a:rPr>
              <a:t>Threads</a:t>
            </a:r>
            <a:endParaRPr lang="sv-SE" dirty="0">
              <a:solidFill>
                <a:schemeClr val="tx1"/>
              </a:solidFill>
            </a:endParaRPr>
          </a:p>
        </p:txBody>
      </p:sp>
      <p:sp>
        <p:nvSpPr>
          <p:cNvPr id="72" name="TextBox 71"/>
          <p:cNvSpPr txBox="1"/>
          <p:nvPr/>
        </p:nvSpPr>
        <p:spPr>
          <a:xfrm>
            <a:off x="794820" y="2440540"/>
            <a:ext cx="9748212" cy="769441"/>
          </a:xfrm>
          <a:prstGeom prst="rect">
            <a:avLst/>
          </a:prstGeom>
          <a:noFill/>
        </p:spPr>
        <p:txBody>
          <a:bodyPr wrap="square" rtlCol="0">
            <a:spAutoFit/>
          </a:bodyPr>
          <a:lstStyle/>
          <a:p>
            <a:pPr algn="ctr"/>
            <a:r>
              <a:rPr lang="sv-SE" sz="4400" b="1" dirty="0" smtClean="0"/>
              <a:t>Complejo, lento... </a:t>
            </a:r>
            <a:r>
              <a:rPr lang="sv-SE" sz="4400" b="1" dirty="0"/>
              <a:t>u</a:t>
            </a:r>
            <a:r>
              <a:rPr lang="sv-SE" sz="4400" b="1" dirty="0" smtClean="0"/>
              <a:t>n </a:t>
            </a:r>
            <a:r>
              <a:rPr lang="sv-SE" sz="4400" b="1" strike="sngStrike" dirty="0" smtClean="0"/>
              <a:t>coñazo</a:t>
            </a:r>
          </a:p>
        </p:txBody>
      </p:sp>
    </p:spTree>
    <p:extLst>
      <p:ext uri="{BB962C8B-B14F-4D97-AF65-F5344CB8AC3E}">
        <p14:creationId xmlns:p14="http://schemas.microsoft.com/office/powerpoint/2010/main" val="1942092782"/>
      </p:ext>
    </p:extLst>
  </p:cSld>
  <p:clrMapOvr>
    <a:masterClrMapping/>
  </p:clrMapOvr>
  <p:transition spd="slow">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fade">
                                      <p:cBhvr>
                                        <p:cTn id="7" dur="500"/>
                                        <p:tgtEl>
                                          <p:spTgt spid="2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5"/>
                                        </p:tgtEl>
                                        <p:attrNameLst>
                                          <p:attrName>style.visibility</p:attrName>
                                        </p:attrNameLst>
                                      </p:cBhvr>
                                      <p:to>
                                        <p:strVal val="visible"/>
                                      </p:to>
                                    </p:set>
                                    <p:animEffect transition="in" filter="fade">
                                      <p:cBhvr>
                                        <p:cTn id="12" dur="500"/>
                                        <p:tgtEl>
                                          <p:spTgt spid="2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6"/>
                                        </p:tgtEl>
                                        <p:attrNameLst>
                                          <p:attrName>style.visibility</p:attrName>
                                        </p:attrNameLst>
                                      </p:cBhvr>
                                      <p:to>
                                        <p:strVal val="visible"/>
                                      </p:to>
                                    </p:set>
                                    <p:animEffect transition="in" filter="fade">
                                      <p:cBhvr>
                                        <p:cTn id="17" dur="500"/>
                                        <p:tgtEl>
                                          <p:spTgt spid="23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31"/>
                                        </p:tgtEl>
                                      </p:cBhvr>
                                    </p:animEffect>
                                    <p:set>
                                      <p:cBhvr>
                                        <p:cTn id="27" dur="1" fill="hold">
                                          <p:stCondLst>
                                            <p:cond delay="499"/>
                                          </p:stCondLst>
                                        </p:cTn>
                                        <p:tgtEl>
                                          <p:spTgt spid="231"/>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35"/>
                                        </p:tgtEl>
                                      </p:cBhvr>
                                    </p:animEffect>
                                    <p:set>
                                      <p:cBhvr>
                                        <p:cTn id="30" dur="1" fill="hold">
                                          <p:stCondLst>
                                            <p:cond delay="499"/>
                                          </p:stCondLst>
                                        </p:cTn>
                                        <p:tgtEl>
                                          <p:spTgt spid="23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36"/>
                                        </p:tgtEl>
                                      </p:cBhvr>
                                    </p:animEffect>
                                    <p:set>
                                      <p:cBhvr>
                                        <p:cTn id="33" dur="1" fill="hold">
                                          <p:stCondLst>
                                            <p:cond delay="499"/>
                                          </p:stCondLst>
                                        </p:cTn>
                                        <p:tgtEl>
                                          <p:spTgt spid="23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53" presetClass="entr" presetSubtype="16"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 calcmode="lin" valueType="num">
                                      <p:cBhvr>
                                        <p:cTn id="39" dur="500" fill="hold"/>
                                        <p:tgtEl>
                                          <p:spTgt spid="72"/>
                                        </p:tgtEl>
                                        <p:attrNameLst>
                                          <p:attrName>ppt_w</p:attrName>
                                        </p:attrNameLst>
                                      </p:cBhvr>
                                      <p:tavLst>
                                        <p:tav tm="0">
                                          <p:val>
                                            <p:fltVal val="0"/>
                                          </p:val>
                                        </p:tav>
                                        <p:tav tm="100000">
                                          <p:val>
                                            <p:strVal val="#ppt_w"/>
                                          </p:val>
                                        </p:tav>
                                      </p:tavLst>
                                    </p:anim>
                                    <p:anim calcmode="lin" valueType="num">
                                      <p:cBhvr>
                                        <p:cTn id="40" dur="500" fill="hold"/>
                                        <p:tgtEl>
                                          <p:spTgt spid="72"/>
                                        </p:tgtEl>
                                        <p:attrNameLst>
                                          <p:attrName>ppt_h</p:attrName>
                                        </p:attrNameLst>
                                      </p:cBhvr>
                                      <p:tavLst>
                                        <p:tav tm="0">
                                          <p:val>
                                            <p:fltVal val="0"/>
                                          </p:val>
                                        </p:tav>
                                        <p:tav tm="100000">
                                          <p:val>
                                            <p:strVal val="#ppt_h"/>
                                          </p:val>
                                        </p:tav>
                                      </p:tavLst>
                                    </p:anim>
                                    <p:animEffect transition="in" filter="fade">
                                      <p:cBhvr>
                                        <p:cTn id="4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animBg="1"/>
      <p:bldP spid="236" grpId="1" animBg="1"/>
      <p:bldP spid="235" grpId="0" animBg="1"/>
      <p:bldP spid="235" grpId="1" animBg="1"/>
      <p:bldP spid="231" grpId="0" animBg="1"/>
      <p:bldP spid="231" grpId="1" animBg="1"/>
      <p:bldP spid="7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sp>
        <p:nvSpPr>
          <p:cNvPr id="28" name="Rounded Rectangle 27"/>
          <p:cNvSpPr/>
          <p:nvPr/>
        </p:nvSpPr>
        <p:spPr>
          <a:xfrm>
            <a:off x="0" y="-34724"/>
            <a:ext cx="12192000" cy="1900800"/>
          </a:xfrm>
          <a:prstGeom prst="roundRect">
            <a:avLst>
              <a:gd name="adj" fmla="val 0"/>
            </a:avLst>
          </a:prstGeom>
          <a:solidFill>
            <a:schemeClr val="tx1"/>
          </a:solidFill>
          <a:ln/>
          <a:effectLst/>
        </p:spPr>
        <p:style>
          <a:lnRef idx="0">
            <a:schemeClr val="accent5"/>
          </a:lnRef>
          <a:fillRef idx="3">
            <a:schemeClr val="accent5"/>
          </a:fillRef>
          <a:effectRef idx="3">
            <a:schemeClr val="accent5"/>
          </a:effectRef>
          <a:fontRef idx="minor">
            <a:schemeClr val="lt1"/>
          </a:fontRef>
        </p:style>
        <p:txBody>
          <a:bodyPr rtlCol="0" anchor="ctr" anchorCtr="0"/>
          <a:lstStyle/>
          <a:p>
            <a:endParaRPr lang="sv-SE" sz="4000" dirty="0">
              <a:solidFill>
                <a:schemeClr val="tx1"/>
              </a:solidFill>
            </a:endParaRPr>
          </a:p>
        </p:txBody>
      </p:sp>
      <p:sp>
        <p:nvSpPr>
          <p:cNvPr id="77" name="TextBox 76"/>
          <p:cNvSpPr txBox="1"/>
          <p:nvPr/>
        </p:nvSpPr>
        <p:spPr>
          <a:xfrm>
            <a:off x="2430357" y="922376"/>
            <a:ext cx="4987794" cy="830997"/>
          </a:xfrm>
          <a:prstGeom prst="rect">
            <a:avLst/>
          </a:prstGeom>
          <a:noFill/>
        </p:spPr>
        <p:txBody>
          <a:bodyPr wrap="square" rtlCol="0">
            <a:spAutoFit/>
          </a:bodyPr>
          <a:lstStyle/>
          <a:p>
            <a:r>
              <a:rPr lang="sv-SE" sz="4800" b="1" dirty="0" smtClean="0">
                <a:solidFill>
                  <a:schemeClr val="bg1">
                    <a:lumMod val="75000"/>
                    <a:lumOff val="25000"/>
                  </a:schemeClr>
                </a:solidFill>
              </a:rPr>
              <a:t>akka.net</a:t>
            </a:r>
            <a:endParaRPr lang="sv-SE" sz="4800" b="1" dirty="0">
              <a:solidFill>
                <a:schemeClr val="bg1">
                  <a:lumMod val="75000"/>
                  <a:lumOff val="25000"/>
                </a:schemeClr>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10214">
            <a:off x="10933153" y="5054338"/>
            <a:ext cx="758064" cy="1838666"/>
          </a:xfrm>
          <a:prstGeom prst="rect">
            <a:avLst/>
          </a:prstGeom>
        </p:spPr>
      </p:pic>
      <p:grpSp>
        <p:nvGrpSpPr>
          <p:cNvPr id="137" name="Group 136"/>
          <p:cNvGrpSpPr/>
          <p:nvPr/>
        </p:nvGrpSpPr>
        <p:grpSpPr>
          <a:xfrm>
            <a:off x="8014776" y="3898196"/>
            <a:ext cx="2613089" cy="2613088"/>
            <a:chOff x="4662738" y="3954548"/>
            <a:chExt cx="2613089" cy="2613088"/>
          </a:xfrm>
        </p:grpSpPr>
        <p:grpSp>
          <p:nvGrpSpPr>
            <p:cNvPr id="138" name="Group 137"/>
            <p:cNvGrpSpPr/>
            <p:nvPr/>
          </p:nvGrpSpPr>
          <p:grpSpPr>
            <a:xfrm>
              <a:off x="4662738" y="3954548"/>
              <a:ext cx="2613089" cy="2613088"/>
              <a:chOff x="2500643" y="316321"/>
              <a:chExt cx="2613089" cy="2613088"/>
            </a:xfrm>
          </p:grpSpPr>
          <p:sp>
            <p:nvSpPr>
              <p:cNvPr id="144" name="Freeform 143"/>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5" name="Octagon 144"/>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1"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2" name="Oval 181"/>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39" name="Group 138"/>
            <p:cNvGrpSpPr/>
            <p:nvPr/>
          </p:nvGrpSpPr>
          <p:grpSpPr>
            <a:xfrm>
              <a:off x="5256455" y="4551259"/>
              <a:ext cx="1416559" cy="1417223"/>
              <a:chOff x="1753933" y="2029826"/>
              <a:chExt cx="1416559" cy="1417223"/>
            </a:xfrm>
          </p:grpSpPr>
          <p:sp>
            <p:nvSpPr>
              <p:cNvPr id="140" name="Rounded Rectangle 139"/>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41" name="Rounded Rectangle 140"/>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42" name="Rounded Rectangle 141"/>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43" name="Rounded Rectangle 142"/>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183" name="Group 182"/>
          <p:cNvGrpSpPr/>
          <p:nvPr/>
        </p:nvGrpSpPr>
        <p:grpSpPr>
          <a:xfrm>
            <a:off x="4674136" y="3898196"/>
            <a:ext cx="2613089" cy="2613088"/>
            <a:chOff x="4662738" y="3954548"/>
            <a:chExt cx="2613089" cy="2613088"/>
          </a:xfrm>
        </p:grpSpPr>
        <p:grpSp>
          <p:nvGrpSpPr>
            <p:cNvPr id="184" name="Group 183"/>
            <p:cNvGrpSpPr/>
            <p:nvPr/>
          </p:nvGrpSpPr>
          <p:grpSpPr>
            <a:xfrm>
              <a:off x="4662738" y="3954548"/>
              <a:ext cx="2613089" cy="2613088"/>
              <a:chOff x="2500643" y="316321"/>
              <a:chExt cx="2613089" cy="2613088"/>
            </a:xfrm>
          </p:grpSpPr>
          <p:sp>
            <p:nvSpPr>
              <p:cNvPr id="190" name="Freeform 189"/>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91" name="Octagon 190"/>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2"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3" name="Oval 192"/>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85" name="Group 184"/>
            <p:cNvGrpSpPr/>
            <p:nvPr/>
          </p:nvGrpSpPr>
          <p:grpSpPr>
            <a:xfrm>
              <a:off x="5256455" y="4551259"/>
              <a:ext cx="1416559" cy="1417223"/>
              <a:chOff x="1753933" y="2029826"/>
              <a:chExt cx="1416559" cy="1417223"/>
            </a:xfrm>
          </p:grpSpPr>
          <p:sp>
            <p:nvSpPr>
              <p:cNvPr id="186" name="Rounded Rectangle 185"/>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87" name="Rounded Rectangle 186"/>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88" name="Rounded Rectangle 187"/>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89" name="Rounded Rectangle 188"/>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194" name="Group 193"/>
          <p:cNvGrpSpPr/>
          <p:nvPr/>
        </p:nvGrpSpPr>
        <p:grpSpPr>
          <a:xfrm>
            <a:off x="1299223" y="3898196"/>
            <a:ext cx="2613089" cy="2613088"/>
            <a:chOff x="4662738" y="3954548"/>
            <a:chExt cx="2613089" cy="2613088"/>
          </a:xfrm>
        </p:grpSpPr>
        <p:grpSp>
          <p:nvGrpSpPr>
            <p:cNvPr id="195" name="Group 194"/>
            <p:cNvGrpSpPr/>
            <p:nvPr/>
          </p:nvGrpSpPr>
          <p:grpSpPr>
            <a:xfrm>
              <a:off x="4662738" y="3954548"/>
              <a:ext cx="2613089" cy="2613088"/>
              <a:chOff x="2500643" y="316321"/>
              <a:chExt cx="2613089" cy="2613088"/>
            </a:xfrm>
          </p:grpSpPr>
          <p:sp>
            <p:nvSpPr>
              <p:cNvPr id="201" name="Freeform 200"/>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202" name="Octagon 201"/>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3"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4" name="Oval 203"/>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96" name="Group 195"/>
            <p:cNvGrpSpPr/>
            <p:nvPr/>
          </p:nvGrpSpPr>
          <p:grpSpPr>
            <a:xfrm>
              <a:off x="5256455" y="4551259"/>
              <a:ext cx="1416559" cy="1417223"/>
              <a:chOff x="1753933" y="2029826"/>
              <a:chExt cx="1416559" cy="1417223"/>
            </a:xfrm>
          </p:grpSpPr>
          <p:sp>
            <p:nvSpPr>
              <p:cNvPr id="197" name="Rounded Rectangle 196"/>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98" name="Rounded Rectangle 197"/>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99" name="Rounded Rectangle 198"/>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200" name="Rounded Rectangle 199"/>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205" name="Group 204"/>
          <p:cNvGrpSpPr/>
          <p:nvPr/>
        </p:nvGrpSpPr>
        <p:grpSpPr>
          <a:xfrm>
            <a:off x="2093627" y="4578050"/>
            <a:ext cx="7738794" cy="1133888"/>
            <a:chOff x="2093627" y="4578050"/>
            <a:chExt cx="7738794" cy="1133888"/>
          </a:xfrm>
        </p:grpSpPr>
        <p:cxnSp>
          <p:nvCxnSpPr>
            <p:cNvPr id="206" name="Straight Connector 205"/>
            <p:cNvCxnSpPr>
              <a:stCxn id="225" idx="2"/>
              <a:endCxn id="224" idx="6"/>
            </p:cNvCxnSpPr>
            <p:nvPr/>
          </p:nvCxnSpPr>
          <p:spPr>
            <a:xfrm flipH="1">
              <a:off x="6494397" y="4827955"/>
              <a:ext cx="2315824" cy="7338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223" idx="2"/>
              <a:endCxn id="222" idx="6"/>
            </p:cNvCxnSpPr>
            <p:nvPr/>
          </p:nvCxnSpPr>
          <p:spPr>
            <a:xfrm flipH="1" flipV="1">
              <a:off x="3114983" y="4824906"/>
              <a:ext cx="2328393" cy="71840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223" idx="2"/>
              <a:endCxn id="221" idx="6"/>
            </p:cNvCxnSpPr>
            <p:nvPr/>
          </p:nvCxnSpPr>
          <p:spPr>
            <a:xfrm flipH="1">
              <a:off x="3106672" y="5543311"/>
              <a:ext cx="2336704" cy="2642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230" idx="4"/>
              <a:endCxn id="223" idx="0"/>
            </p:cNvCxnSpPr>
            <p:nvPr/>
          </p:nvCxnSpPr>
          <p:spPr>
            <a:xfrm flipH="1">
              <a:off x="5585576" y="4971258"/>
              <a:ext cx="7932" cy="429853"/>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222" idx="2"/>
              <a:endCxn id="234" idx="6"/>
            </p:cNvCxnSpPr>
            <p:nvPr/>
          </p:nvCxnSpPr>
          <p:spPr>
            <a:xfrm flipH="1">
              <a:off x="2378027" y="4824906"/>
              <a:ext cx="452556" cy="1905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222" idx="3"/>
              <a:endCxn id="220" idx="7"/>
            </p:cNvCxnSpPr>
            <p:nvPr/>
          </p:nvCxnSpPr>
          <p:spPr>
            <a:xfrm flipH="1">
              <a:off x="2338223" y="4925457"/>
              <a:ext cx="534009" cy="53051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225" idx="4"/>
              <a:endCxn id="226" idx="0"/>
            </p:cNvCxnSpPr>
            <p:nvPr/>
          </p:nvCxnSpPr>
          <p:spPr>
            <a:xfrm flipH="1">
              <a:off x="8938543" y="4970155"/>
              <a:ext cx="13878" cy="4494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225" idx="5"/>
              <a:endCxn id="227" idx="1"/>
            </p:cNvCxnSpPr>
            <p:nvPr/>
          </p:nvCxnSpPr>
          <p:spPr>
            <a:xfrm>
              <a:off x="9052972" y="4928506"/>
              <a:ext cx="536698" cy="52746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230" idx="5"/>
              <a:endCxn id="224" idx="1"/>
            </p:cNvCxnSpPr>
            <p:nvPr/>
          </p:nvCxnSpPr>
          <p:spPr>
            <a:xfrm>
              <a:off x="5694059" y="4929609"/>
              <a:ext cx="557587" cy="531632"/>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225" idx="6"/>
              <a:endCxn id="228" idx="2"/>
            </p:cNvCxnSpPr>
            <p:nvPr/>
          </p:nvCxnSpPr>
          <p:spPr>
            <a:xfrm>
              <a:off x="9094621" y="4827955"/>
              <a:ext cx="453400" cy="1164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220" name="Oval 219"/>
            <p:cNvSpPr/>
            <p:nvPr/>
          </p:nvSpPr>
          <p:spPr>
            <a:xfrm>
              <a:off x="2095472"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1" name="Oval 220"/>
            <p:cNvSpPr/>
            <p:nvPr/>
          </p:nvSpPr>
          <p:spPr>
            <a:xfrm>
              <a:off x="2822272" y="542753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2" name="Oval 221"/>
            <p:cNvSpPr/>
            <p:nvPr/>
          </p:nvSpPr>
          <p:spPr>
            <a:xfrm>
              <a:off x="2830583" y="4682706"/>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3" name="Oval 222"/>
            <p:cNvSpPr/>
            <p:nvPr/>
          </p:nvSpPr>
          <p:spPr>
            <a:xfrm>
              <a:off x="5443376" y="540111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4" name="Oval 223"/>
            <p:cNvSpPr/>
            <p:nvPr/>
          </p:nvSpPr>
          <p:spPr>
            <a:xfrm>
              <a:off x="6209997"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5" name="Oval 224"/>
            <p:cNvSpPr/>
            <p:nvPr/>
          </p:nvSpPr>
          <p:spPr>
            <a:xfrm>
              <a:off x="8810221" y="4685755"/>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6" name="Oval 225"/>
            <p:cNvSpPr/>
            <p:nvPr/>
          </p:nvSpPr>
          <p:spPr>
            <a:xfrm>
              <a:off x="8796343"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7" name="Oval 226"/>
            <p:cNvSpPr/>
            <p:nvPr/>
          </p:nvSpPr>
          <p:spPr>
            <a:xfrm>
              <a:off x="9548021"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8" name="Oval 227"/>
            <p:cNvSpPr/>
            <p:nvPr/>
          </p:nvSpPr>
          <p:spPr>
            <a:xfrm>
              <a:off x="9548021" y="469740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229" name="Straight Connector 228"/>
            <p:cNvCxnSpPr>
              <a:stCxn id="233" idx="2"/>
              <a:endCxn id="230" idx="6"/>
            </p:cNvCxnSpPr>
            <p:nvPr/>
          </p:nvCxnSpPr>
          <p:spPr>
            <a:xfrm flipH="1" flipV="1">
              <a:off x="5735708" y="4829058"/>
              <a:ext cx="329299" cy="124149"/>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230" name="Oval 229"/>
            <p:cNvSpPr/>
            <p:nvPr/>
          </p:nvSpPr>
          <p:spPr>
            <a:xfrm>
              <a:off x="5451308" y="468685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231" name="Straight Connector 230"/>
            <p:cNvCxnSpPr>
              <a:stCxn id="233" idx="7"/>
              <a:endCxn id="232" idx="3"/>
            </p:cNvCxnSpPr>
            <p:nvPr/>
          </p:nvCxnSpPr>
          <p:spPr>
            <a:xfrm flipV="1">
              <a:off x="6307758" y="4820801"/>
              <a:ext cx="63116" cy="3185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232" name="Oval 231"/>
            <p:cNvSpPr/>
            <p:nvPr/>
          </p:nvSpPr>
          <p:spPr>
            <a:xfrm>
              <a:off x="6329225" y="4578050"/>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33" name="Oval 232"/>
            <p:cNvSpPr/>
            <p:nvPr/>
          </p:nvSpPr>
          <p:spPr>
            <a:xfrm>
              <a:off x="6065007" y="4811007"/>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34" name="Oval 233"/>
            <p:cNvSpPr/>
            <p:nvPr/>
          </p:nvSpPr>
          <p:spPr>
            <a:xfrm>
              <a:off x="2093627" y="470176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1106" y="896634"/>
            <a:ext cx="1281734" cy="655607"/>
          </a:xfrm>
          <a:prstGeom prst="rect">
            <a:avLst/>
          </a:prstGeom>
        </p:spPr>
      </p:pic>
      <p:pic>
        <p:nvPicPr>
          <p:cNvPr id="1026" name="Picture 2" descr="https://g.twimg.com/Twitter_logo_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1973" y="2064293"/>
            <a:ext cx="1691634" cy="13752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upload.wikimedia.org/wikipedia/commons/c/ca/LinkedIn_logo_initial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39716" y="2150476"/>
            <a:ext cx="1321281" cy="13212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brandsoftheworld.com/sites/default/files/styles/logo-thumbnail/public/122011/wmt_285copy_1235sprk_1.png?itok=DP2UoTf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856641" y="2391967"/>
            <a:ext cx="495733" cy="4957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simalgrat.com/wp-content/uploads/2014/01/java-logo.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14615" y="48511"/>
            <a:ext cx="1877385" cy="187738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canyouactually.com/wp-content/uploads/2014/08/walmar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30839" y="2085606"/>
            <a:ext cx="1934062" cy="145054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typesafe.com/assets/images/19502690637b66ff6cae00d1264a0d73-typesafe@2x.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677402" y="715694"/>
            <a:ext cx="2003073" cy="48559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i.microsoft.com/net/images/chrome/net-log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5575" y="583081"/>
            <a:ext cx="714375" cy="714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52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Rectangle 216"/>
          <p:cNvSpPr/>
          <p:nvPr/>
        </p:nvSpPr>
        <p:spPr>
          <a:xfrm>
            <a:off x="0" y="1827114"/>
            <a:ext cx="12192000" cy="2004590"/>
          </a:xfrm>
          <a:prstGeom prst="rect">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p>
        </p:txBody>
      </p:sp>
      <p:sp>
        <p:nvSpPr>
          <p:cNvPr id="28" name="Rounded Rectangle 27"/>
          <p:cNvSpPr/>
          <p:nvPr/>
        </p:nvSpPr>
        <p:spPr>
          <a:xfrm>
            <a:off x="0" y="-34724"/>
            <a:ext cx="12192000" cy="1900800"/>
          </a:xfrm>
          <a:prstGeom prst="roundRect">
            <a:avLst>
              <a:gd name="adj" fmla="val 0"/>
            </a:avLst>
          </a:prstGeom>
          <a:solidFill>
            <a:schemeClr val="tx1"/>
          </a:solidFill>
          <a:ln/>
          <a:effectLst/>
        </p:spPr>
        <p:style>
          <a:lnRef idx="0">
            <a:schemeClr val="accent5"/>
          </a:lnRef>
          <a:fillRef idx="3">
            <a:schemeClr val="accent5"/>
          </a:fillRef>
          <a:effectRef idx="3">
            <a:schemeClr val="accent5"/>
          </a:effectRef>
          <a:fontRef idx="minor">
            <a:schemeClr val="lt1"/>
          </a:fontRef>
        </p:style>
        <p:txBody>
          <a:bodyPr rtlCol="0" anchor="ctr" anchorCtr="0"/>
          <a:lstStyle/>
          <a:p>
            <a:endParaRPr lang="sv-SE" sz="4000" dirty="0">
              <a:solidFill>
                <a:schemeClr val="tx1"/>
              </a:solidFill>
            </a:endParaRPr>
          </a:p>
        </p:txBody>
      </p:sp>
      <p:sp>
        <p:nvSpPr>
          <p:cNvPr id="77" name="TextBox 76"/>
          <p:cNvSpPr txBox="1"/>
          <p:nvPr/>
        </p:nvSpPr>
        <p:spPr>
          <a:xfrm>
            <a:off x="2430357" y="922376"/>
            <a:ext cx="4987794" cy="830997"/>
          </a:xfrm>
          <a:prstGeom prst="rect">
            <a:avLst/>
          </a:prstGeom>
          <a:noFill/>
        </p:spPr>
        <p:txBody>
          <a:bodyPr wrap="square" rtlCol="0">
            <a:spAutoFit/>
          </a:bodyPr>
          <a:lstStyle/>
          <a:p>
            <a:r>
              <a:rPr lang="sv-SE" sz="4800" b="1" dirty="0" smtClean="0">
                <a:solidFill>
                  <a:schemeClr val="bg1">
                    <a:lumMod val="75000"/>
                    <a:lumOff val="25000"/>
                  </a:schemeClr>
                </a:solidFill>
              </a:rPr>
              <a:t>akka.net</a:t>
            </a:r>
            <a:endParaRPr lang="sv-SE" sz="4800" b="1" dirty="0">
              <a:solidFill>
                <a:schemeClr val="bg1">
                  <a:lumMod val="75000"/>
                  <a:lumOff val="25000"/>
                </a:schemeClr>
              </a:solidFill>
            </a:endParaRPr>
          </a:p>
        </p:txBody>
      </p:sp>
      <p:sp>
        <p:nvSpPr>
          <p:cNvPr id="133" name="Freeform 132"/>
          <p:cNvSpPr/>
          <p:nvPr/>
        </p:nvSpPr>
        <p:spPr>
          <a:xfrm>
            <a:off x="9929485" y="2153908"/>
            <a:ext cx="1506773" cy="840795"/>
          </a:xfrm>
          <a:custGeom>
            <a:avLst/>
            <a:gdLst>
              <a:gd name="connsiteX0" fmla="*/ 811534 w 1506773"/>
              <a:gd name="connsiteY0" fmla="*/ 0 h 840795"/>
              <a:gd name="connsiteX1" fmla="*/ 1148366 w 1506773"/>
              <a:gd name="connsiteY1" fmla="*/ 336832 h 840795"/>
              <a:gd name="connsiteX2" fmla="*/ 1145562 w 1506773"/>
              <a:gd name="connsiteY2" fmla="*/ 364647 h 840795"/>
              <a:gd name="connsiteX3" fmla="*/ 1179859 w 1506773"/>
              <a:gd name="connsiteY3" fmla="*/ 348159 h 840795"/>
              <a:gd name="connsiteX4" fmla="*/ 1254791 w 1506773"/>
              <a:gd name="connsiteY4" fmla="*/ 336831 h 840795"/>
              <a:gd name="connsiteX5" fmla="*/ 1506773 w 1506773"/>
              <a:gd name="connsiteY5" fmla="*/ 588813 h 840795"/>
              <a:gd name="connsiteX6" fmla="*/ 1254791 w 1506773"/>
              <a:gd name="connsiteY6" fmla="*/ 840795 h 840795"/>
              <a:gd name="connsiteX7" fmla="*/ 219803 w 1506773"/>
              <a:gd name="connsiteY7" fmla="*/ 840795 h 840795"/>
              <a:gd name="connsiteX8" fmla="*/ 219803 w 1506773"/>
              <a:gd name="connsiteY8" fmla="*/ 838500 h 840795"/>
              <a:gd name="connsiteX9" fmla="*/ 197036 w 1506773"/>
              <a:gd name="connsiteY9" fmla="*/ 840795 h 840795"/>
              <a:gd name="connsiteX10" fmla="*/ 0 w 1506773"/>
              <a:gd name="connsiteY10" fmla="*/ 643759 h 840795"/>
              <a:gd name="connsiteX11" fmla="*/ 157326 w 1506773"/>
              <a:gd name="connsiteY11" fmla="*/ 450726 h 840795"/>
              <a:gd name="connsiteX12" fmla="*/ 182581 w 1506773"/>
              <a:gd name="connsiteY12" fmla="*/ 448180 h 840795"/>
              <a:gd name="connsiteX13" fmla="*/ 199751 w 1506773"/>
              <a:gd name="connsiteY13" fmla="*/ 363136 h 840795"/>
              <a:gd name="connsiteX14" fmla="*/ 403134 w 1506773"/>
              <a:gd name="connsiteY14" fmla="*/ 228325 h 840795"/>
              <a:gd name="connsiteX15" fmla="*/ 447619 w 1506773"/>
              <a:gd name="connsiteY15" fmla="*/ 232809 h 840795"/>
              <a:gd name="connsiteX16" fmla="*/ 488796 w 1506773"/>
              <a:gd name="connsiteY16" fmla="*/ 245591 h 840795"/>
              <a:gd name="connsiteX17" fmla="*/ 501172 w 1506773"/>
              <a:gd name="connsiteY17" fmla="*/ 205722 h 840795"/>
              <a:gd name="connsiteX18" fmla="*/ 811534 w 1506773"/>
              <a:gd name="connsiteY18" fmla="*/ 0 h 84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06773" h="840795">
                <a:moveTo>
                  <a:pt x="811534" y="0"/>
                </a:moveTo>
                <a:cubicBezTo>
                  <a:pt x="997561" y="0"/>
                  <a:pt x="1148366" y="150805"/>
                  <a:pt x="1148366" y="336832"/>
                </a:cubicBezTo>
                <a:lnTo>
                  <a:pt x="1145562" y="364647"/>
                </a:lnTo>
                <a:lnTo>
                  <a:pt x="1179859" y="348159"/>
                </a:lnTo>
                <a:cubicBezTo>
                  <a:pt x="1203530" y="340797"/>
                  <a:pt x="1228697" y="336831"/>
                  <a:pt x="1254791" y="336831"/>
                </a:cubicBezTo>
                <a:cubicBezTo>
                  <a:pt x="1393957" y="336831"/>
                  <a:pt x="1506773" y="449647"/>
                  <a:pt x="1506773" y="588813"/>
                </a:cubicBezTo>
                <a:cubicBezTo>
                  <a:pt x="1506773" y="727979"/>
                  <a:pt x="1393957" y="840795"/>
                  <a:pt x="1254791" y="840795"/>
                </a:cubicBezTo>
                <a:lnTo>
                  <a:pt x="219803" y="840795"/>
                </a:lnTo>
                <a:lnTo>
                  <a:pt x="219803" y="838500"/>
                </a:lnTo>
                <a:lnTo>
                  <a:pt x="197036" y="840795"/>
                </a:lnTo>
                <a:cubicBezTo>
                  <a:pt x="88216" y="840795"/>
                  <a:pt x="0" y="752579"/>
                  <a:pt x="0" y="643759"/>
                </a:cubicBezTo>
                <a:cubicBezTo>
                  <a:pt x="0" y="548542"/>
                  <a:pt x="67540" y="469099"/>
                  <a:pt x="157326" y="450726"/>
                </a:cubicBezTo>
                <a:lnTo>
                  <a:pt x="182581" y="448180"/>
                </a:lnTo>
                <a:lnTo>
                  <a:pt x="199751" y="363136"/>
                </a:lnTo>
                <a:cubicBezTo>
                  <a:pt x="233260" y="283913"/>
                  <a:pt x="311705" y="228325"/>
                  <a:pt x="403134" y="228325"/>
                </a:cubicBezTo>
                <a:cubicBezTo>
                  <a:pt x="418372" y="228325"/>
                  <a:pt x="433250" y="229869"/>
                  <a:pt x="447619" y="232809"/>
                </a:cubicBezTo>
                <a:lnTo>
                  <a:pt x="488796" y="245591"/>
                </a:lnTo>
                <a:lnTo>
                  <a:pt x="501172" y="205722"/>
                </a:lnTo>
                <a:cubicBezTo>
                  <a:pt x="552306" y="84828"/>
                  <a:pt x="672014" y="0"/>
                  <a:pt x="811534" y="0"/>
                </a:cubicBez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sp>
        <p:nvSpPr>
          <p:cNvPr id="214" name="Rounded Rectangle 213"/>
          <p:cNvSpPr/>
          <p:nvPr/>
        </p:nvSpPr>
        <p:spPr>
          <a:xfrm>
            <a:off x="1193589" y="1901954"/>
            <a:ext cx="2819641" cy="1927636"/>
          </a:xfrm>
          <a:prstGeom prst="roundRect">
            <a:avLst>
              <a:gd name="adj" fmla="val 0"/>
            </a:avLst>
          </a:prstGeom>
          <a:solidFill>
            <a:schemeClr val="tx1">
              <a:alpha val="20000"/>
            </a:schemeClr>
          </a:solidFill>
          <a:ln w="1016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b="1" dirty="0" err="1" smtClean="0">
                <a:solidFill>
                  <a:schemeClr val="tx1"/>
                </a:solidFill>
              </a:rPr>
              <a:t>Scale</a:t>
            </a:r>
            <a:r>
              <a:rPr lang="sv-SE" b="1" dirty="0" smtClean="0">
                <a:solidFill>
                  <a:schemeClr val="tx1"/>
                </a:solidFill>
              </a:rPr>
              <a:t> </a:t>
            </a:r>
            <a:r>
              <a:rPr lang="sv-SE" b="1" dirty="0" err="1" smtClean="0">
                <a:solidFill>
                  <a:schemeClr val="tx1"/>
                </a:solidFill>
              </a:rPr>
              <a:t>up</a:t>
            </a:r>
            <a:r>
              <a:rPr lang="sv-SE" b="1" dirty="0" smtClean="0">
                <a:solidFill>
                  <a:schemeClr val="tx1"/>
                </a:solidFill>
              </a:rPr>
              <a:t>:</a:t>
            </a:r>
            <a:endParaRPr lang="sv-SE" b="1" dirty="0">
              <a:solidFill>
                <a:schemeClr val="tx1"/>
              </a:solidFill>
            </a:endParaRPr>
          </a:p>
          <a:p>
            <a:pPr algn="ctr"/>
            <a:r>
              <a:rPr lang="sv-SE" dirty="0" err="1">
                <a:solidFill>
                  <a:schemeClr val="tx1"/>
                </a:solidFill>
              </a:rPr>
              <a:t>Akka.Actor</a:t>
            </a:r>
            <a:endParaRPr lang="sv-SE" dirty="0">
              <a:solidFill>
                <a:schemeClr val="tx1"/>
              </a:solidFill>
            </a:endParaRPr>
          </a:p>
        </p:txBody>
      </p:sp>
      <p:grpSp>
        <p:nvGrpSpPr>
          <p:cNvPr id="3" name="Group 2"/>
          <p:cNvGrpSpPr/>
          <p:nvPr/>
        </p:nvGrpSpPr>
        <p:grpSpPr>
          <a:xfrm>
            <a:off x="266060" y="1942340"/>
            <a:ext cx="778945" cy="778945"/>
            <a:chOff x="266060" y="1942340"/>
            <a:chExt cx="778945" cy="778945"/>
          </a:xfrm>
        </p:grpSpPr>
        <p:sp>
          <p:nvSpPr>
            <p:cNvPr id="2" name="Oval 1"/>
            <p:cNvSpPr/>
            <p:nvPr/>
          </p:nvSpPr>
          <p:spPr>
            <a:xfrm>
              <a:off x="266060" y="1942340"/>
              <a:ext cx="778945" cy="778945"/>
            </a:xfrm>
            <a:prstGeom prst="ellipse">
              <a:avLst/>
            </a:prstGeom>
            <a:solidFill>
              <a:schemeClr val="accent4">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4" name="Oval 133"/>
            <p:cNvSpPr/>
            <p:nvPr/>
          </p:nvSpPr>
          <p:spPr>
            <a:xfrm>
              <a:off x="322066" y="1998346"/>
              <a:ext cx="666931" cy="666931"/>
            </a:xfrm>
            <a:prstGeom prst="ellipse">
              <a:avLst/>
            </a:prstGeom>
            <a:solidFill>
              <a:schemeClr val="accent4">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10214">
            <a:off x="7368793" y="1926079"/>
            <a:ext cx="758064" cy="1838666"/>
          </a:xfrm>
          <a:prstGeom prst="rect">
            <a:avLst/>
          </a:prstGeom>
        </p:spPr>
      </p:pic>
      <p:sp>
        <p:nvSpPr>
          <p:cNvPr id="215" name="Rounded Rectangle 214"/>
          <p:cNvSpPr/>
          <p:nvPr/>
        </p:nvSpPr>
        <p:spPr>
          <a:xfrm>
            <a:off x="4551286" y="1901954"/>
            <a:ext cx="2819641" cy="1927636"/>
          </a:xfrm>
          <a:prstGeom prst="roundRect">
            <a:avLst>
              <a:gd name="adj" fmla="val 0"/>
            </a:avLst>
          </a:prstGeom>
          <a:solidFill>
            <a:schemeClr val="tx1">
              <a:alpha val="20000"/>
            </a:schemeClr>
          </a:solidFill>
          <a:ln w="1016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b="1" dirty="0" err="1" smtClean="0">
                <a:solidFill>
                  <a:schemeClr val="tx1"/>
                </a:solidFill>
              </a:rPr>
              <a:t>Scale</a:t>
            </a:r>
            <a:r>
              <a:rPr lang="sv-SE" b="1" dirty="0" smtClean="0">
                <a:solidFill>
                  <a:schemeClr val="tx1"/>
                </a:solidFill>
              </a:rPr>
              <a:t> </a:t>
            </a:r>
            <a:r>
              <a:rPr lang="sv-SE" b="1" dirty="0" err="1" smtClean="0">
                <a:solidFill>
                  <a:schemeClr val="tx1"/>
                </a:solidFill>
              </a:rPr>
              <a:t>out</a:t>
            </a:r>
            <a:r>
              <a:rPr lang="sv-SE" b="1" dirty="0" smtClean="0">
                <a:solidFill>
                  <a:schemeClr val="tx1"/>
                </a:solidFill>
              </a:rPr>
              <a:t>:</a:t>
            </a:r>
            <a:endParaRPr lang="sv-SE" b="1" dirty="0">
              <a:solidFill>
                <a:schemeClr val="tx1"/>
              </a:solidFill>
            </a:endParaRPr>
          </a:p>
          <a:p>
            <a:pPr algn="ctr"/>
            <a:r>
              <a:rPr lang="sv-SE" dirty="0" err="1">
                <a:solidFill>
                  <a:schemeClr val="tx1"/>
                </a:solidFill>
              </a:rPr>
              <a:t>Akka.Remote</a:t>
            </a:r>
            <a:endParaRPr lang="sv-SE" dirty="0">
              <a:solidFill>
                <a:schemeClr val="tx1"/>
              </a:solidFill>
            </a:endParaRPr>
          </a:p>
        </p:txBody>
      </p:sp>
      <p:sp>
        <p:nvSpPr>
          <p:cNvPr id="216" name="Rounded Rectangle 215"/>
          <p:cNvSpPr/>
          <p:nvPr/>
        </p:nvSpPr>
        <p:spPr>
          <a:xfrm>
            <a:off x="7908983" y="1901954"/>
            <a:ext cx="2819641" cy="1927636"/>
          </a:xfrm>
          <a:prstGeom prst="roundRect">
            <a:avLst>
              <a:gd name="adj" fmla="val 0"/>
            </a:avLst>
          </a:prstGeom>
          <a:solidFill>
            <a:schemeClr val="tx1">
              <a:alpha val="20000"/>
            </a:schemeClr>
          </a:solidFill>
          <a:ln w="1016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b="1" dirty="0" err="1" smtClean="0">
                <a:solidFill>
                  <a:schemeClr val="tx1"/>
                </a:solidFill>
              </a:rPr>
              <a:t>Elasticity</a:t>
            </a:r>
            <a:r>
              <a:rPr lang="sv-SE" b="1" dirty="0" smtClean="0">
                <a:solidFill>
                  <a:schemeClr val="tx1"/>
                </a:solidFill>
              </a:rPr>
              <a:t>:</a:t>
            </a:r>
            <a:endParaRPr lang="sv-SE" b="1" dirty="0">
              <a:solidFill>
                <a:schemeClr val="tx1"/>
              </a:solidFill>
            </a:endParaRPr>
          </a:p>
          <a:p>
            <a:pPr algn="ctr"/>
            <a:r>
              <a:rPr lang="sv-SE" dirty="0" err="1"/>
              <a:t>Akka.Cluster</a:t>
            </a:r>
            <a:endParaRPr lang="sv-SE" dirty="0">
              <a:solidFill>
                <a:schemeClr val="tx1"/>
              </a:solidFill>
            </a:endParaRPr>
          </a:p>
        </p:txBody>
      </p:sp>
      <p:grpSp>
        <p:nvGrpSpPr>
          <p:cNvPr id="137" name="Group 136"/>
          <p:cNvGrpSpPr/>
          <p:nvPr/>
        </p:nvGrpSpPr>
        <p:grpSpPr>
          <a:xfrm>
            <a:off x="8014776" y="3898196"/>
            <a:ext cx="2613089" cy="2613088"/>
            <a:chOff x="4662738" y="3954548"/>
            <a:chExt cx="2613089" cy="2613088"/>
          </a:xfrm>
        </p:grpSpPr>
        <p:grpSp>
          <p:nvGrpSpPr>
            <p:cNvPr id="138" name="Group 137"/>
            <p:cNvGrpSpPr/>
            <p:nvPr/>
          </p:nvGrpSpPr>
          <p:grpSpPr>
            <a:xfrm>
              <a:off x="4662738" y="3954548"/>
              <a:ext cx="2613089" cy="2613088"/>
              <a:chOff x="2500643" y="316321"/>
              <a:chExt cx="2613089" cy="2613088"/>
            </a:xfrm>
          </p:grpSpPr>
          <p:sp>
            <p:nvSpPr>
              <p:cNvPr id="144" name="Freeform 143"/>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45" name="Octagon 144"/>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1"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2" name="Oval 181"/>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39" name="Group 138"/>
            <p:cNvGrpSpPr/>
            <p:nvPr/>
          </p:nvGrpSpPr>
          <p:grpSpPr>
            <a:xfrm>
              <a:off x="5256455" y="4551259"/>
              <a:ext cx="1416559" cy="1417223"/>
              <a:chOff x="1753933" y="2029826"/>
              <a:chExt cx="1416559" cy="1417223"/>
            </a:xfrm>
          </p:grpSpPr>
          <p:sp>
            <p:nvSpPr>
              <p:cNvPr id="140" name="Rounded Rectangle 139"/>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41" name="Rounded Rectangle 140"/>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42" name="Rounded Rectangle 141"/>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43" name="Rounded Rectangle 142"/>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183" name="Group 182"/>
          <p:cNvGrpSpPr/>
          <p:nvPr/>
        </p:nvGrpSpPr>
        <p:grpSpPr>
          <a:xfrm>
            <a:off x="4674136" y="3898196"/>
            <a:ext cx="2613089" cy="2613088"/>
            <a:chOff x="4662738" y="3954548"/>
            <a:chExt cx="2613089" cy="2613088"/>
          </a:xfrm>
        </p:grpSpPr>
        <p:grpSp>
          <p:nvGrpSpPr>
            <p:cNvPr id="184" name="Group 183"/>
            <p:cNvGrpSpPr/>
            <p:nvPr/>
          </p:nvGrpSpPr>
          <p:grpSpPr>
            <a:xfrm>
              <a:off x="4662738" y="3954548"/>
              <a:ext cx="2613089" cy="2613088"/>
              <a:chOff x="2500643" y="316321"/>
              <a:chExt cx="2613089" cy="2613088"/>
            </a:xfrm>
          </p:grpSpPr>
          <p:sp>
            <p:nvSpPr>
              <p:cNvPr id="190" name="Freeform 189"/>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91" name="Octagon 190"/>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2"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3" name="Oval 192"/>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85" name="Group 184"/>
            <p:cNvGrpSpPr/>
            <p:nvPr/>
          </p:nvGrpSpPr>
          <p:grpSpPr>
            <a:xfrm>
              <a:off x="5256455" y="4551259"/>
              <a:ext cx="1416559" cy="1417223"/>
              <a:chOff x="1753933" y="2029826"/>
              <a:chExt cx="1416559" cy="1417223"/>
            </a:xfrm>
          </p:grpSpPr>
          <p:sp>
            <p:nvSpPr>
              <p:cNvPr id="186" name="Rounded Rectangle 185"/>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87" name="Rounded Rectangle 186"/>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88" name="Rounded Rectangle 187"/>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89" name="Rounded Rectangle 188"/>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194" name="Group 193"/>
          <p:cNvGrpSpPr/>
          <p:nvPr/>
        </p:nvGrpSpPr>
        <p:grpSpPr>
          <a:xfrm>
            <a:off x="1299223" y="3898196"/>
            <a:ext cx="2613089" cy="2613088"/>
            <a:chOff x="4662738" y="3954548"/>
            <a:chExt cx="2613089" cy="2613088"/>
          </a:xfrm>
        </p:grpSpPr>
        <p:grpSp>
          <p:nvGrpSpPr>
            <p:cNvPr id="195" name="Group 194"/>
            <p:cNvGrpSpPr/>
            <p:nvPr/>
          </p:nvGrpSpPr>
          <p:grpSpPr>
            <a:xfrm>
              <a:off x="4662738" y="3954548"/>
              <a:ext cx="2613089" cy="2613088"/>
              <a:chOff x="2500643" y="316321"/>
              <a:chExt cx="2613089" cy="2613088"/>
            </a:xfrm>
          </p:grpSpPr>
          <p:sp>
            <p:nvSpPr>
              <p:cNvPr id="201" name="Freeform 200"/>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202" name="Octagon 201"/>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3"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4" name="Oval 203"/>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96" name="Group 195"/>
            <p:cNvGrpSpPr/>
            <p:nvPr/>
          </p:nvGrpSpPr>
          <p:grpSpPr>
            <a:xfrm>
              <a:off x="5256455" y="4551259"/>
              <a:ext cx="1416559" cy="1417223"/>
              <a:chOff x="1753933" y="2029826"/>
              <a:chExt cx="1416559" cy="1417223"/>
            </a:xfrm>
          </p:grpSpPr>
          <p:sp>
            <p:nvSpPr>
              <p:cNvPr id="197" name="Rounded Rectangle 196"/>
              <p:cNvSpPr/>
              <p:nvPr/>
            </p:nvSpPr>
            <p:spPr>
              <a:xfrm>
                <a:off x="1753933"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98" name="Rounded Rectangle 197"/>
              <p:cNvSpPr/>
              <p:nvPr/>
            </p:nvSpPr>
            <p:spPr>
              <a:xfrm>
                <a:off x="2495550" y="202982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99" name="Rounded Rectangle 198"/>
              <p:cNvSpPr/>
              <p:nvPr/>
            </p:nvSpPr>
            <p:spPr>
              <a:xfrm>
                <a:off x="1753933"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200" name="Rounded Rectangle 199"/>
              <p:cNvSpPr/>
              <p:nvPr/>
            </p:nvSpPr>
            <p:spPr>
              <a:xfrm>
                <a:off x="2495550" y="2771775"/>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205" name="Group 204"/>
          <p:cNvGrpSpPr/>
          <p:nvPr/>
        </p:nvGrpSpPr>
        <p:grpSpPr>
          <a:xfrm>
            <a:off x="2093627" y="4578050"/>
            <a:ext cx="7738794" cy="1133888"/>
            <a:chOff x="2093627" y="4578050"/>
            <a:chExt cx="7738794" cy="1133888"/>
          </a:xfrm>
        </p:grpSpPr>
        <p:cxnSp>
          <p:nvCxnSpPr>
            <p:cNvPr id="206" name="Straight Connector 205"/>
            <p:cNvCxnSpPr>
              <a:stCxn id="225" idx="2"/>
              <a:endCxn id="224" idx="6"/>
            </p:cNvCxnSpPr>
            <p:nvPr/>
          </p:nvCxnSpPr>
          <p:spPr>
            <a:xfrm flipH="1">
              <a:off x="6494397" y="4827955"/>
              <a:ext cx="2315824" cy="7338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223" idx="2"/>
              <a:endCxn id="222" idx="6"/>
            </p:cNvCxnSpPr>
            <p:nvPr/>
          </p:nvCxnSpPr>
          <p:spPr>
            <a:xfrm flipH="1" flipV="1">
              <a:off x="3114983" y="4824906"/>
              <a:ext cx="2328393" cy="71840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223" idx="2"/>
              <a:endCxn id="221" idx="6"/>
            </p:cNvCxnSpPr>
            <p:nvPr/>
          </p:nvCxnSpPr>
          <p:spPr>
            <a:xfrm flipH="1">
              <a:off x="3106672" y="5543311"/>
              <a:ext cx="2336704" cy="2642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230" idx="4"/>
              <a:endCxn id="223" idx="0"/>
            </p:cNvCxnSpPr>
            <p:nvPr/>
          </p:nvCxnSpPr>
          <p:spPr>
            <a:xfrm flipH="1">
              <a:off x="5585576" y="4971258"/>
              <a:ext cx="7932" cy="429853"/>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222" idx="2"/>
              <a:endCxn id="234" idx="6"/>
            </p:cNvCxnSpPr>
            <p:nvPr/>
          </p:nvCxnSpPr>
          <p:spPr>
            <a:xfrm flipH="1">
              <a:off x="2378027" y="4824906"/>
              <a:ext cx="452556" cy="1905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222" idx="3"/>
              <a:endCxn id="220" idx="7"/>
            </p:cNvCxnSpPr>
            <p:nvPr/>
          </p:nvCxnSpPr>
          <p:spPr>
            <a:xfrm flipH="1">
              <a:off x="2338223" y="4925457"/>
              <a:ext cx="534009" cy="53051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225" idx="4"/>
              <a:endCxn id="226" idx="0"/>
            </p:cNvCxnSpPr>
            <p:nvPr/>
          </p:nvCxnSpPr>
          <p:spPr>
            <a:xfrm flipH="1">
              <a:off x="8938543" y="4970155"/>
              <a:ext cx="13878" cy="4494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225" idx="5"/>
              <a:endCxn id="227" idx="1"/>
            </p:cNvCxnSpPr>
            <p:nvPr/>
          </p:nvCxnSpPr>
          <p:spPr>
            <a:xfrm>
              <a:off x="9052972" y="4928506"/>
              <a:ext cx="536698" cy="52746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8" name="Straight Connector 217"/>
            <p:cNvCxnSpPr>
              <a:stCxn id="230" idx="5"/>
              <a:endCxn id="224" idx="1"/>
            </p:cNvCxnSpPr>
            <p:nvPr/>
          </p:nvCxnSpPr>
          <p:spPr>
            <a:xfrm>
              <a:off x="5694059" y="4929609"/>
              <a:ext cx="557587" cy="531632"/>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225" idx="6"/>
              <a:endCxn id="228" idx="2"/>
            </p:cNvCxnSpPr>
            <p:nvPr/>
          </p:nvCxnSpPr>
          <p:spPr>
            <a:xfrm>
              <a:off x="9094621" y="4827955"/>
              <a:ext cx="453400" cy="1164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220" name="Oval 219"/>
            <p:cNvSpPr/>
            <p:nvPr/>
          </p:nvSpPr>
          <p:spPr>
            <a:xfrm>
              <a:off x="2095472"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1" name="Oval 220"/>
            <p:cNvSpPr/>
            <p:nvPr/>
          </p:nvSpPr>
          <p:spPr>
            <a:xfrm>
              <a:off x="2822272" y="542753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2" name="Oval 221"/>
            <p:cNvSpPr/>
            <p:nvPr/>
          </p:nvSpPr>
          <p:spPr>
            <a:xfrm>
              <a:off x="2830583" y="4682706"/>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3" name="Oval 222"/>
            <p:cNvSpPr/>
            <p:nvPr/>
          </p:nvSpPr>
          <p:spPr>
            <a:xfrm>
              <a:off x="5443376" y="540111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4" name="Oval 223"/>
            <p:cNvSpPr/>
            <p:nvPr/>
          </p:nvSpPr>
          <p:spPr>
            <a:xfrm>
              <a:off x="6209997"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5" name="Oval 224"/>
            <p:cNvSpPr/>
            <p:nvPr/>
          </p:nvSpPr>
          <p:spPr>
            <a:xfrm>
              <a:off x="8810221" y="4685755"/>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6" name="Oval 225"/>
            <p:cNvSpPr/>
            <p:nvPr/>
          </p:nvSpPr>
          <p:spPr>
            <a:xfrm>
              <a:off x="8796343"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7" name="Oval 226"/>
            <p:cNvSpPr/>
            <p:nvPr/>
          </p:nvSpPr>
          <p:spPr>
            <a:xfrm>
              <a:off x="9548021"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28" name="Oval 227"/>
            <p:cNvSpPr/>
            <p:nvPr/>
          </p:nvSpPr>
          <p:spPr>
            <a:xfrm>
              <a:off x="9548021" y="469740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229" name="Straight Connector 228"/>
            <p:cNvCxnSpPr>
              <a:stCxn id="233" idx="2"/>
              <a:endCxn id="230" idx="6"/>
            </p:cNvCxnSpPr>
            <p:nvPr/>
          </p:nvCxnSpPr>
          <p:spPr>
            <a:xfrm flipH="1" flipV="1">
              <a:off x="5735708" y="4829058"/>
              <a:ext cx="329299" cy="124149"/>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230" name="Oval 229"/>
            <p:cNvSpPr/>
            <p:nvPr/>
          </p:nvSpPr>
          <p:spPr>
            <a:xfrm>
              <a:off x="5451308" y="468685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231" name="Straight Connector 230"/>
            <p:cNvCxnSpPr>
              <a:stCxn id="233" idx="7"/>
              <a:endCxn id="232" idx="3"/>
            </p:cNvCxnSpPr>
            <p:nvPr/>
          </p:nvCxnSpPr>
          <p:spPr>
            <a:xfrm flipV="1">
              <a:off x="6307758" y="4820801"/>
              <a:ext cx="63116" cy="3185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232" name="Oval 231"/>
            <p:cNvSpPr/>
            <p:nvPr/>
          </p:nvSpPr>
          <p:spPr>
            <a:xfrm>
              <a:off x="6329225" y="4578050"/>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33" name="Oval 232"/>
            <p:cNvSpPr/>
            <p:nvPr/>
          </p:nvSpPr>
          <p:spPr>
            <a:xfrm>
              <a:off x="6065007" y="4811007"/>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234" name="Oval 233"/>
            <p:cNvSpPr/>
            <p:nvPr/>
          </p:nvSpPr>
          <p:spPr>
            <a:xfrm>
              <a:off x="2093627" y="470176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pic>
        <p:nvPicPr>
          <p:cNvPr id="78" name="Picture 7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1106" y="896634"/>
            <a:ext cx="1281734" cy="655607"/>
          </a:xfrm>
          <a:prstGeom prst="rect">
            <a:avLst/>
          </a:prstGeom>
        </p:spPr>
      </p:pic>
    </p:spTree>
    <p:extLst>
      <p:ext uri="{BB962C8B-B14F-4D97-AF65-F5344CB8AC3E}">
        <p14:creationId xmlns:p14="http://schemas.microsoft.com/office/powerpoint/2010/main" val="176093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5"/>
                                        </p:tgtEl>
                                        <p:attrNameLst>
                                          <p:attrName>style.visibility</p:attrName>
                                        </p:attrNameLst>
                                      </p:cBhvr>
                                      <p:to>
                                        <p:strVal val="visible"/>
                                      </p:to>
                                    </p:set>
                                    <p:animEffect transition="in" filter="fade">
                                      <p:cBhvr>
                                        <p:cTn id="12" dur="500"/>
                                        <p:tgtEl>
                                          <p:spTgt spid="2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6"/>
                                        </p:tgtEl>
                                        <p:attrNameLst>
                                          <p:attrName>style.visibility</p:attrName>
                                        </p:attrNameLst>
                                      </p:cBhvr>
                                      <p:to>
                                        <p:strVal val="visible"/>
                                      </p:to>
                                    </p:set>
                                    <p:animEffect transition="in" filter="fade">
                                      <p:cBhvr>
                                        <p:cTn id="17"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animBg="1"/>
      <p:bldP spid="215" grpId="0" animBg="1"/>
      <p:bldP spid="2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grpSp>
        <p:nvGrpSpPr>
          <p:cNvPr id="166" name="Group 165"/>
          <p:cNvGrpSpPr/>
          <p:nvPr/>
        </p:nvGrpSpPr>
        <p:grpSpPr>
          <a:xfrm>
            <a:off x="1305186" y="3896975"/>
            <a:ext cx="2613089" cy="2613088"/>
            <a:chOff x="1305186" y="3896975"/>
            <a:chExt cx="2613089" cy="2613088"/>
          </a:xfrm>
        </p:grpSpPr>
        <p:sp>
          <p:nvSpPr>
            <p:cNvPr id="167" name="Freeform 166"/>
            <p:cNvSpPr/>
            <p:nvPr/>
          </p:nvSpPr>
          <p:spPr>
            <a:xfrm>
              <a:off x="1305186" y="3896975"/>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811434 w 2613089"/>
                <a:gd name="connsiteY3" fmla="*/ 0 h 2613088"/>
                <a:gd name="connsiteX4" fmla="*/ 1936421 w 2613089"/>
                <a:gd name="connsiteY4" fmla="*/ 273785 h 2613088"/>
                <a:gd name="connsiteX5" fmla="*/ 2108477 w 2613089"/>
                <a:gd name="connsiteY5" fmla="*/ 273785 h 2613088"/>
                <a:gd name="connsiteX6" fmla="*/ 2350125 w 2613089"/>
                <a:gd name="connsiteY6" fmla="*/ 515433 h 2613088"/>
                <a:gd name="connsiteX7" fmla="*/ 2350125 w 2613089"/>
                <a:gd name="connsiteY7" fmla="*/ 681605 h 2613088"/>
                <a:gd name="connsiteX8" fmla="*/ 2613087 w 2613089"/>
                <a:gd name="connsiteY8" fmla="*/ 801651 h 2613088"/>
                <a:gd name="connsiteX9" fmla="*/ 2350125 w 2613089"/>
                <a:gd name="connsiteY9" fmla="*/ 921697 h 2613088"/>
                <a:gd name="connsiteX10" fmla="*/ 2350125 w 2613089"/>
                <a:gd name="connsiteY10" fmla="*/ 1018199 h 2613088"/>
                <a:gd name="connsiteX11" fmla="*/ 2613086 w 2613089"/>
                <a:gd name="connsiteY11" fmla="*/ 1138245 h 2613088"/>
                <a:gd name="connsiteX12" fmla="*/ 2350125 w 2613089"/>
                <a:gd name="connsiteY12" fmla="*/ 1258291 h 2613088"/>
                <a:gd name="connsiteX13" fmla="*/ 2350125 w 2613089"/>
                <a:gd name="connsiteY13" fmla="*/ 1354792 h 2613088"/>
                <a:gd name="connsiteX14" fmla="*/ 2613088 w 2613089"/>
                <a:gd name="connsiteY14" fmla="*/ 1474839 h 2613088"/>
                <a:gd name="connsiteX15" fmla="*/ 2350125 w 2613089"/>
                <a:gd name="connsiteY15" fmla="*/ 1594886 h 2613088"/>
                <a:gd name="connsiteX16" fmla="*/ 2350125 w 2613089"/>
                <a:gd name="connsiteY16" fmla="*/ 1691386 h 2613088"/>
                <a:gd name="connsiteX17" fmla="*/ 2613089 w 2613089"/>
                <a:gd name="connsiteY17" fmla="*/ 1811433 h 2613088"/>
                <a:gd name="connsiteX18" fmla="*/ 2350125 w 2613089"/>
                <a:gd name="connsiteY18" fmla="*/ 1931480 h 2613088"/>
                <a:gd name="connsiteX19" fmla="*/ 2350125 w 2613089"/>
                <a:gd name="connsiteY19" fmla="*/ 2095214 h 2613088"/>
                <a:gd name="connsiteX20" fmla="*/ 2108477 w 2613089"/>
                <a:gd name="connsiteY20" fmla="*/ 2336862 h 2613088"/>
                <a:gd name="connsiteX21" fmla="*/ 1937535 w 2613089"/>
                <a:gd name="connsiteY21" fmla="*/ 2336862 h 2613088"/>
                <a:gd name="connsiteX22" fmla="*/ 1811434 w 2613089"/>
                <a:gd name="connsiteY22" fmla="*/ 2613086 h 2613088"/>
                <a:gd name="connsiteX23" fmla="*/ 1685334 w 2613089"/>
                <a:gd name="connsiteY23" fmla="*/ 2336862 h 2613088"/>
                <a:gd name="connsiteX24" fmla="*/ 1600940 w 2613089"/>
                <a:gd name="connsiteY24" fmla="*/ 2336862 h 2613088"/>
                <a:gd name="connsiteX25" fmla="*/ 1474840 w 2613089"/>
                <a:gd name="connsiteY25" fmla="*/ 2613085 h 2613088"/>
                <a:gd name="connsiteX26" fmla="*/ 1348740 w 2613089"/>
                <a:gd name="connsiteY26" fmla="*/ 2336862 h 2613088"/>
                <a:gd name="connsiteX27" fmla="*/ 1264347 w 2613089"/>
                <a:gd name="connsiteY27" fmla="*/ 2336862 h 2613088"/>
                <a:gd name="connsiteX28" fmla="*/ 1138246 w 2613089"/>
                <a:gd name="connsiteY28" fmla="*/ 2613087 h 2613088"/>
                <a:gd name="connsiteX29" fmla="*/ 1012145 w 2613089"/>
                <a:gd name="connsiteY29" fmla="*/ 2336862 h 2613088"/>
                <a:gd name="connsiteX30" fmla="*/ 504611 w 2613089"/>
                <a:gd name="connsiteY30" fmla="*/ 2336862 h 2613088"/>
                <a:gd name="connsiteX31" fmla="*/ 262963 w 2613089"/>
                <a:gd name="connsiteY31" fmla="*/ 2095214 h 2613088"/>
                <a:gd name="connsiteX32" fmla="*/ 262963 w 2613089"/>
                <a:gd name="connsiteY32" fmla="*/ 1931479 h 2613088"/>
                <a:gd name="connsiteX33" fmla="*/ 2 w 2613089"/>
                <a:gd name="connsiteY33" fmla="*/ 1811433 h 2613088"/>
                <a:gd name="connsiteX34" fmla="*/ 262963 w 2613089"/>
                <a:gd name="connsiteY34" fmla="*/ 1691387 h 2613088"/>
                <a:gd name="connsiteX35" fmla="*/ 262963 w 2613089"/>
                <a:gd name="connsiteY35" fmla="*/ 1594884 h 2613088"/>
                <a:gd name="connsiteX36" fmla="*/ 3 w 2613089"/>
                <a:gd name="connsiteY36" fmla="*/ 1474839 h 2613088"/>
                <a:gd name="connsiteX37" fmla="*/ 262963 w 2613089"/>
                <a:gd name="connsiteY37" fmla="*/ 1354794 h 2613088"/>
                <a:gd name="connsiteX38" fmla="*/ 262963 w 2613089"/>
                <a:gd name="connsiteY38" fmla="*/ 1258291 h 2613088"/>
                <a:gd name="connsiteX39" fmla="*/ 1 w 2613089"/>
                <a:gd name="connsiteY39" fmla="*/ 1138245 h 2613088"/>
                <a:gd name="connsiteX40" fmla="*/ 262963 w 2613089"/>
                <a:gd name="connsiteY40" fmla="*/ 1018199 h 2613088"/>
                <a:gd name="connsiteX41" fmla="*/ 262963 w 2613089"/>
                <a:gd name="connsiteY41" fmla="*/ 921698 h 2613088"/>
                <a:gd name="connsiteX42" fmla="*/ 0 w 2613089"/>
                <a:gd name="connsiteY42" fmla="*/ 801651 h 2613088"/>
                <a:gd name="connsiteX43" fmla="*/ 262963 w 2613089"/>
                <a:gd name="connsiteY43" fmla="*/ 681604 h 2613088"/>
                <a:gd name="connsiteX44" fmla="*/ 262963 w 2613089"/>
                <a:gd name="connsiteY44" fmla="*/ 515433 h 2613088"/>
                <a:gd name="connsiteX45" fmla="*/ 504611 w 2613089"/>
                <a:gd name="connsiteY45" fmla="*/ 273785 h 2613088"/>
                <a:gd name="connsiteX46" fmla="*/ 676666 w 2613089"/>
                <a:gd name="connsiteY46" fmla="*/ 273785 h 2613088"/>
                <a:gd name="connsiteX47" fmla="*/ 801652 w 2613089"/>
                <a:gd name="connsiteY47" fmla="*/ 2 h 2613088"/>
                <a:gd name="connsiteX48" fmla="*/ 926638 w 2613089"/>
                <a:gd name="connsiteY48" fmla="*/ 273785 h 2613088"/>
                <a:gd name="connsiteX49" fmla="*/ 1013261 w 2613089"/>
                <a:gd name="connsiteY49" fmla="*/ 273785 h 2613088"/>
                <a:gd name="connsiteX50" fmla="*/ 1138246 w 2613089"/>
                <a:gd name="connsiteY50" fmla="*/ 3 h 2613088"/>
                <a:gd name="connsiteX51" fmla="*/ 1263232 w 2613089"/>
                <a:gd name="connsiteY51" fmla="*/ 273785 h 2613088"/>
                <a:gd name="connsiteX52" fmla="*/ 1349854 w 2613089"/>
                <a:gd name="connsiteY52" fmla="*/ 273785 h 2613088"/>
                <a:gd name="connsiteX53" fmla="*/ 1474840 w 2613089"/>
                <a:gd name="connsiteY53" fmla="*/ 1 h 2613088"/>
                <a:gd name="connsiteX54" fmla="*/ 1599826 w 2613089"/>
                <a:gd name="connsiteY54" fmla="*/ 273785 h 2613088"/>
                <a:gd name="connsiteX55" fmla="*/ 1686448 w 2613089"/>
                <a:gd name="connsiteY55" fmla="*/ 273785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13089" h="2613088">
                  <a:moveTo>
                    <a:pt x="675551" y="2336863"/>
                  </a:moveTo>
                  <a:lnTo>
                    <a:pt x="927753" y="2336863"/>
                  </a:lnTo>
                  <a:lnTo>
                    <a:pt x="801652" y="2613088"/>
                  </a:lnTo>
                  <a:close/>
                  <a:moveTo>
                    <a:pt x="1811434" y="0"/>
                  </a:moveTo>
                  <a:lnTo>
                    <a:pt x="1936421" y="273785"/>
                  </a:lnTo>
                  <a:lnTo>
                    <a:pt x="2108477" y="273785"/>
                  </a:lnTo>
                  <a:lnTo>
                    <a:pt x="2350125" y="515433"/>
                  </a:lnTo>
                  <a:lnTo>
                    <a:pt x="2350125" y="681605"/>
                  </a:lnTo>
                  <a:lnTo>
                    <a:pt x="2613087" y="801651"/>
                  </a:lnTo>
                  <a:lnTo>
                    <a:pt x="2350125" y="921697"/>
                  </a:lnTo>
                  <a:lnTo>
                    <a:pt x="2350125" y="1018199"/>
                  </a:lnTo>
                  <a:lnTo>
                    <a:pt x="2613086" y="1138245"/>
                  </a:lnTo>
                  <a:lnTo>
                    <a:pt x="2350125" y="1258291"/>
                  </a:lnTo>
                  <a:lnTo>
                    <a:pt x="2350125" y="1354792"/>
                  </a:lnTo>
                  <a:lnTo>
                    <a:pt x="2613088" y="1474839"/>
                  </a:lnTo>
                  <a:lnTo>
                    <a:pt x="2350125" y="1594886"/>
                  </a:lnTo>
                  <a:lnTo>
                    <a:pt x="2350125" y="1691386"/>
                  </a:lnTo>
                  <a:lnTo>
                    <a:pt x="2613089" y="1811433"/>
                  </a:lnTo>
                  <a:lnTo>
                    <a:pt x="2350125" y="1931480"/>
                  </a:lnTo>
                  <a:lnTo>
                    <a:pt x="2350125" y="2095214"/>
                  </a:lnTo>
                  <a:lnTo>
                    <a:pt x="2108477" y="2336862"/>
                  </a:lnTo>
                  <a:lnTo>
                    <a:pt x="1937535" y="2336862"/>
                  </a:lnTo>
                  <a:lnTo>
                    <a:pt x="1811434" y="2613086"/>
                  </a:lnTo>
                  <a:lnTo>
                    <a:pt x="1685334" y="2336862"/>
                  </a:lnTo>
                  <a:lnTo>
                    <a:pt x="1600940" y="2336862"/>
                  </a:lnTo>
                  <a:lnTo>
                    <a:pt x="1474840" y="2613085"/>
                  </a:lnTo>
                  <a:lnTo>
                    <a:pt x="1348740" y="2336862"/>
                  </a:lnTo>
                  <a:lnTo>
                    <a:pt x="1264347" y="2336862"/>
                  </a:lnTo>
                  <a:lnTo>
                    <a:pt x="1138246" y="2613087"/>
                  </a:lnTo>
                  <a:lnTo>
                    <a:pt x="1012145" y="2336862"/>
                  </a:lnTo>
                  <a:lnTo>
                    <a:pt x="504611" y="2336862"/>
                  </a:lnTo>
                  <a:lnTo>
                    <a:pt x="262963" y="2095214"/>
                  </a:lnTo>
                  <a:lnTo>
                    <a:pt x="262963" y="1931479"/>
                  </a:lnTo>
                  <a:lnTo>
                    <a:pt x="2" y="1811433"/>
                  </a:lnTo>
                  <a:lnTo>
                    <a:pt x="262963" y="1691387"/>
                  </a:lnTo>
                  <a:lnTo>
                    <a:pt x="262963" y="1594884"/>
                  </a:lnTo>
                  <a:lnTo>
                    <a:pt x="3" y="1474839"/>
                  </a:lnTo>
                  <a:lnTo>
                    <a:pt x="262963" y="1354794"/>
                  </a:lnTo>
                  <a:lnTo>
                    <a:pt x="262963" y="1258291"/>
                  </a:lnTo>
                  <a:lnTo>
                    <a:pt x="1" y="1138245"/>
                  </a:lnTo>
                  <a:lnTo>
                    <a:pt x="262963" y="1018199"/>
                  </a:lnTo>
                  <a:lnTo>
                    <a:pt x="262963" y="921698"/>
                  </a:lnTo>
                  <a:lnTo>
                    <a:pt x="0" y="801651"/>
                  </a:lnTo>
                  <a:lnTo>
                    <a:pt x="262963" y="681604"/>
                  </a:lnTo>
                  <a:lnTo>
                    <a:pt x="262963" y="515433"/>
                  </a:lnTo>
                  <a:lnTo>
                    <a:pt x="504611" y="273785"/>
                  </a:lnTo>
                  <a:lnTo>
                    <a:pt x="676666" y="273785"/>
                  </a:lnTo>
                  <a:lnTo>
                    <a:pt x="801652" y="2"/>
                  </a:lnTo>
                  <a:lnTo>
                    <a:pt x="926638" y="273785"/>
                  </a:lnTo>
                  <a:lnTo>
                    <a:pt x="1013261" y="273785"/>
                  </a:lnTo>
                  <a:lnTo>
                    <a:pt x="1138246" y="3"/>
                  </a:lnTo>
                  <a:lnTo>
                    <a:pt x="1263232" y="273785"/>
                  </a:lnTo>
                  <a:lnTo>
                    <a:pt x="1349854" y="273785"/>
                  </a:lnTo>
                  <a:lnTo>
                    <a:pt x="1474840" y="1"/>
                  </a:lnTo>
                  <a:lnTo>
                    <a:pt x="1599826" y="273785"/>
                  </a:lnTo>
                  <a:lnTo>
                    <a:pt x="1686448" y="273785"/>
                  </a:lnTo>
                  <a:close/>
                </a:path>
              </a:pathLst>
            </a:custGeom>
            <a:solidFill>
              <a:srgbClr val="2E2E2E">
                <a:alpha val="23000"/>
              </a:srgb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68" name="Rounded Rectangle 167"/>
            <p:cNvSpPr/>
            <p:nvPr/>
          </p:nvSpPr>
          <p:spPr>
            <a:xfrm>
              <a:off x="1892940" y="4494907"/>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69" name="Rounded Rectangle 168"/>
            <p:cNvSpPr/>
            <p:nvPr/>
          </p:nvSpPr>
          <p:spPr>
            <a:xfrm>
              <a:off x="2634557" y="4494907"/>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70" name="Rounded Rectangle 169"/>
            <p:cNvSpPr/>
            <p:nvPr/>
          </p:nvSpPr>
          <p:spPr>
            <a:xfrm>
              <a:off x="1892940" y="523685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71" name="Rounded Rectangle 170"/>
            <p:cNvSpPr/>
            <p:nvPr/>
          </p:nvSpPr>
          <p:spPr>
            <a:xfrm>
              <a:off x="2634557" y="523685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sp>
        <p:nvSpPr>
          <p:cNvPr id="2" name="Rectangle 1"/>
          <p:cNvSpPr/>
          <p:nvPr/>
        </p:nvSpPr>
        <p:spPr>
          <a:xfrm>
            <a:off x="0" y="0"/>
            <a:ext cx="12192000" cy="3831704"/>
          </a:xfrm>
          <a:prstGeom prst="rect">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p>
        </p:txBody>
      </p:sp>
      <p:sp>
        <p:nvSpPr>
          <p:cNvPr id="65" name="Freeform 64"/>
          <p:cNvSpPr/>
          <p:nvPr/>
        </p:nvSpPr>
        <p:spPr>
          <a:xfrm>
            <a:off x="9929485" y="2153908"/>
            <a:ext cx="1506773" cy="840795"/>
          </a:xfrm>
          <a:custGeom>
            <a:avLst/>
            <a:gdLst>
              <a:gd name="connsiteX0" fmla="*/ 811534 w 1506773"/>
              <a:gd name="connsiteY0" fmla="*/ 0 h 840795"/>
              <a:gd name="connsiteX1" fmla="*/ 1148366 w 1506773"/>
              <a:gd name="connsiteY1" fmla="*/ 336832 h 840795"/>
              <a:gd name="connsiteX2" fmla="*/ 1145562 w 1506773"/>
              <a:gd name="connsiteY2" fmla="*/ 364647 h 840795"/>
              <a:gd name="connsiteX3" fmla="*/ 1179859 w 1506773"/>
              <a:gd name="connsiteY3" fmla="*/ 348159 h 840795"/>
              <a:gd name="connsiteX4" fmla="*/ 1254791 w 1506773"/>
              <a:gd name="connsiteY4" fmla="*/ 336831 h 840795"/>
              <a:gd name="connsiteX5" fmla="*/ 1506773 w 1506773"/>
              <a:gd name="connsiteY5" fmla="*/ 588813 h 840795"/>
              <a:gd name="connsiteX6" fmla="*/ 1254791 w 1506773"/>
              <a:gd name="connsiteY6" fmla="*/ 840795 h 840795"/>
              <a:gd name="connsiteX7" fmla="*/ 219803 w 1506773"/>
              <a:gd name="connsiteY7" fmla="*/ 840795 h 840795"/>
              <a:gd name="connsiteX8" fmla="*/ 219803 w 1506773"/>
              <a:gd name="connsiteY8" fmla="*/ 838500 h 840795"/>
              <a:gd name="connsiteX9" fmla="*/ 197036 w 1506773"/>
              <a:gd name="connsiteY9" fmla="*/ 840795 h 840795"/>
              <a:gd name="connsiteX10" fmla="*/ 0 w 1506773"/>
              <a:gd name="connsiteY10" fmla="*/ 643759 h 840795"/>
              <a:gd name="connsiteX11" fmla="*/ 157326 w 1506773"/>
              <a:gd name="connsiteY11" fmla="*/ 450726 h 840795"/>
              <a:gd name="connsiteX12" fmla="*/ 182581 w 1506773"/>
              <a:gd name="connsiteY12" fmla="*/ 448180 h 840795"/>
              <a:gd name="connsiteX13" fmla="*/ 199751 w 1506773"/>
              <a:gd name="connsiteY13" fmla="*/ 363136 h 840795"/>
              <a:gd name="connsiteX14" fmla="*/ 403134 w 1506773"/>
              <a:gd name="connsiteY14" fmla="*/ 228325 h 840795"/>
              <a:gd name="connsiteX15" fmla="*/ 447619 w 1506773"/>
              <a:gd name="connsiteY15" fmla="*/ 232809 h 840795"/>
              <a:gd name="connsiteX16" fmla="*/ 488796 w 1506773"/>
              <a:gd name="connsiteY16" fmla="*/ 245591 h 840795"/>
              <a:gd name="connsiteX17" fmla="*/ 501172 w 1506773"/>
              <a:gd name="connsiteY17" fmla="*/ 205722 h 840795"/>
              <a:gd name="connsiteX18" fmla="*/ 811534 w 1506773"/>
              <a:gd name="connsiteY18" fmla="*/ 0 h 84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06773" h="840795">
                <a:moveTo>
                  <a:pt x="811534" y="0"/>
                </a:moveTo>
                <a:cubicBezTo>
                  <a:pt x="997561" y="0"/>
                  <a:pt x="1148366" y="150805"/>
                  <a:pt x="1148366" y="336832"/>
                </a:cubicBezTo>
                <a:lnTo>
                  <a:pt x="1145562" y="364647"/>
                </a:lnTo>
                <a:lnTo>
                  <a:pt x="1179859" y="348159"/>
                </a:lnTo>
                <a:cubicBezTo>
                  <a:pt x="1203530" y="340797"/>
                  <a:pt x="1228697" y="336831"/>
                  <a:pt x="1254791" y="336831"/>
                </a:cubicBezTo>
                <a:cubicBezTo>
                  <a:pt x="1393957" y="336831"/>
                  <a:pt x="1506773" y="449647"/>
                  <a:pt x="1506773" y="588813"/>
                </a:cubicBezTo>
                <a:cubicBezTo>
                  <a:pt x="1506773" y="727979"/>
                  <a:pt x="1393957" y="840795"/>
                  <a:pt x="1254791" y="840795"/>
                </a:cubicBezTo>
                <a:lnTo>
                  <a:pt x="219803" y="840795"/>
                </a:lnTo>
                <a:lnTo>
                  <a:pt x="219803" y="838500"/>
                </a:lnTo>
                <a:lnTo>
                  <a:pt x="197036" y="840795"/>
                </a:lnTo>
                <a:cubicBezTo>
                  <a:pt x="88216" y="840795"/>
                  <a:pt x="0" y="752579"/>
                  <a:pt x="0" y="643759"/>
                </a:cubicBezTo>
                <a:cubicBezTo>
                  <a:pt x="0" y="548542"/>
                  <a:pt x="67540" y="469099"/>
                  <a:pt x="157326" y="450726"/>
                </a:cubicBezTo>
                <a:lnTo>
                  <a:pt x="182581" y="448180"/>
                </a:lnTo>
                <a:lnTo>
                  <a:pt x="199751" y="363136"/>
                </a:lnTo>
                <a:cubicBezTo>
                  <a:pt x="233260" y="283913"/>
                  <a:pt x="311705" y="228325"/>
                  <a:pt x="403134" y="228325"/>
                </a:cubicBezTo>
                <a:cubicBezTo>
                  <a:pt x="418372" y="228325"/>
                  <a:pt x="433250" y="229869"/>
                  <a:pt x="447619" y="232809"/>
                </a:cubicBezTo>
                <a:lnTo>
                  <a:pt x="488796" y="245591"/>
                </a:lnTo>
                <a:lnTo>
                  <a:pt x="501172" y="205722"/>
                </a:lnTo>
                <a:cubicBezTo>
                  <a:pt x="552306" y="84828"/>
                  <a:pt x="672014" y="0"/>
                  <a:pt x="811534" y="0"/>
                </a:cubicBez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grpSp>
        <p:nvGrpSpPr>
          <p:cNvPr id="52" name="Group 51"/>
          <p:cNvGrpSpPr/>
          <p:nvPr>
            <p:custDataLst>
              <p:custData r:id="rId1"/>
            </p:custDataLst>
          </p:nvPr>
        </p:nvGrpSpPr>
        <p:grpSpPr>
          <a:xfrm>
            <a:off x="266060" y="184020"/>
            <a:ext cx="1235072" cy="1235072"/>
            <a:chOff x="266060" y="1942340"/>
            <a:chExt cx="778945" cy="778945"/>
          </a:xfrm>
        </p:grpSpPr>
        <p:sp>
          <p:nvSpPr>
            <p:cNvPr id="53" name="Oval 52"/>
            <p:cNvSpPr/>
            <p:nvPr/>
          </p:nvSpPr>
          <p:spPr>
            <a:xfrm>
              <a:off x="266060" y="1942340"/>
              <a:ext cx="778945" cy="778945"/>
            </a:xfrm>
            <a:prstGeom prst="ellipse">
              <a:avLst/>
            </a:prstGeom>
            <a:solidFill>
              <a:schemeClr val="accent4">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Oval 53"/>
            <p:cNvSpPr/>
            <p:nvPr/>
          </p:nvSpPr>
          <p:spPr>
            <a:xfrm>
              <a:off x="322066" y="1998346"/>
              <a:ext cx="666931" cy="666931"/>
            </a:xfrm>
            <a:prstGeom prst="ellipse">
              <a:avLst/>
            </a:prstGeom>
            <a:solidFill>
              <a:schemeClr val="accent4">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56" name="Picture 55"/>
          <p:cNvPicPr>
            <a:picLocks noChangeAspect="1"/>
          </p:cNvPicPr>
          <p:nvPr>
            <p:custDataLst>
              <p:custData r:id="rId2"/>
            </p:custDataLst>
          </p:nvPr>
        </p:nvPicPr>
        <p:blipFill>
          <a:blip r:embed="rId5" cstate="print">
            <a:extLst>
              <a:ext uri="{28A0092B-C50C-407E-A947-70E740481C1C}">
                <a14:useLocalDpi xmlns:a14="http://schemas.microsoft.com/office/drawing/2010/main" val="0"/>
              </a:ext>
            </a:extLst>
          </a:blip>
          <a:stretch>
            <a:fillRect/>
          </a:stretch>
        </p:blipFill>
        <p:spPr>
          <a:xfrm rot="20010214">
            <a:off x="5980962" y="-1314"/>
            <a:ext cx="1100407" cy="2669011"/>
          </a:xfrm>
          <a:prstGeom prst="rect">
            <a:avLst/>
          </a:prstGeom>
        </p:spPr>
      </p:pic>
      <p:sp>
        <p:nvSpPr>
          <p:cNvPr id="50" name="TextBox 49"/>
          <p:cNvSpPr txBox="1"/>
          <p:nvPr/>
        </p:nvSpPr>
        <p:spPr>
          <a:xfrm>
            <a:off x="794819" y="2025097"/>
            <a:ext cx="10771367" cy="1446550"/>
          </a:xfrm>
          <a:prstGeom prst="rect">
            <a:avLst/>
          </a:prstGeom>
          <a:noFill/>
        </p:spPr>
        <p:txBody>
          <a:bodyPr wrap="square" rtlCol="0">
            <a:spAutoFit/>
          </a:bodyPr>
          <a:lstStyle/>
          <a:p>
            <a:r>
              <a:rPr lang="sv-SE" sz="4000" b="1" dirty="0" smtClean="0"/>
              <a:t>Scale-up y scale-out debería ser lo mismo</a:t>
            </a:r>
          </a:p>
          <a:p>
            <a:pPr algn="ctr"/>
            <a:r>
              <a:rPr lang="sv-SE" sz="1600" b="1" dirty="0" smtClean="0"/>
              <a:t>Queremos ejecutar código en </a:t>
            </a:r>
            <a:r>
              <a:rPr lang="sv-SE" sz="1600" b="1" i="1" dirty="0" smtClean="0"/>
              <a:t>algún sitio</a:t>
            </a:r>
            <a:r>
              <a:rPr lang="sv-SE" sz="1600" b="1" dirty="0" smtClean="0"/>
              <a:t>: un core, una máquina, un cluster...</a:t>
            </a:r>
          </a:p>
          <a:p>
            <a:endParaRPr lang="sv-SE" sz="1600" b="1" dirty="0"/>
          </a:p>
          <a:p>
            <a:pPr algn="ctr"/>
            <a:r>
              <a:rPr lang="sv-SE" sz="1600" b="1" dirty="0" smtClean="0"/>
              <a:t>Con una sola tecnología debería de bastar, ¿no?</a:t>
            </a:r>
            <a:endParaRPr lang="sv-SE" sz="1600" b="1" dirty="0"/>
          </a:p>
        </p:txBody>
      </p:sp>
      <p:grpSp>
        <p:nvGrpSpPr>
          <p:cNvPr id="51" name="Group 50"/>
          <p:cNvGrpSpPr/>
          <p:nvPr/>
        </p:nvGrpSpPr>
        <p:grpSpPr>
          <a:xfrm>
            <a:off x="8014776" y="3898196"/>
            <a:ext cx="2613089" cy="2613088"/>
            <a:chOff x="4662738" y="3954548"/>
            <a:chExt cx="2613089" cy="2613088"/>
          </a:xfrm>
        </p:grpSpPr>
        <p:grpSp>
          <p:nvGrpSpPr>
            <p:cNvPr id="55" name="Group 54"/>
            <p:cNvGrpSpPr/>
            <p:nvPr/>
          </p:nvGrpSpPr>
          <p:grpSpPr>
            <a:xfrm>
              <a:off x="4662738" y="3954548"/>
              <a:ext cx="2613089" cy="2613088"/>
              <a:chOff x="2500643" y="316321"/>
              <a:chExt cx="2613089" cy="2613088"/>
            </a:xfrm>
          </p:grpSpPr>
          <p:sp>
            <p:nvSpPr>
              <p:cNvPr id="62" name="Freeform 61"/>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3" name="Octagon 62"/>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Oval 65"/>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57" name="Group 56"/>
            <p:cNvGrpSpPr/>
            <p:nvPr/>
          </p:nvGrpSpPr>
          <p:grpSpPr>
            <a:xfrm>
              <a:off x="5256455" y="4551259"/>
              <a:ext cx="1416559" cy="1417223"/>
              <a:chOff x="1753933" y="2029826"/>
              <a:chExt cx="1416559" cy="1417223"/>
            </a:xfrm>
          </p:grpSpPr>
          <p:sp>
            <p:nvSpPr>
              <p:cNvPr id="58" name="Rounded Rectangle 57"/>
              <p:cNvSpPr/>
              <p:nvPr/>
            </p:nvSpPr>
            <p:spPr>
              <a:xfrm>
                <a:off x="1753933" y="2029826"/>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59" name="Rounded Rectangle 58"/>
              <p:cNvSpPr/>
              <p:nvPr/>
            </p:nvSpPr>
            <p:spPr>
              <a:xfrm>
                <a:off x="2495550" y="2029826"/>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60" name="Rounded Rectangle 59"/>
              <p:cNvSpPr/>
              <p:nvPr/>
            </p:nvSpPr>
            <p:spPr>
              <a:xfrm>
                <a:off x="1753933" y="2771775"/>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61" name="Rounded Rectangle 60"/>
              <p:cNvSpPr/>
              <p:nvPr/>
            </p:nvSpPr>
            <p:spPr>
              <a:xfrm>
                <a:off x="2495550" y="2771775"/>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67" name="Group 66"/>
          <p:cNvGrpSpPr/>
          <p:nvPr/>
        </p:nvGrpSpPr>
        <p:grpSpPr>
          <a:xfrm>
            <a:off x="4674136" y="3898196"/>
            <a:ext cx="2613089" cy="2613088"/>
            <a:chOff x="4662738" y="3954548"/>
            <a:chExt cx="2613089" cy="2613088"/>
          </a:xfrm>
        </p:grpSpPr>
        <p:grpSp>
          <p:nvGrpSpPr>
            <p:cNvPr id="68" name="Group 67"/>
            <p:cNvGrpSpPr/>
            <p:nvPr/>
          </p:nvGrpSpPr>
          <p:grpSpPr>
            <a:xfrm>
              <a:off x="4662738" y="3954548"/>
              <a:ext cx="2613089" cy="2613088"/>
              <a:chOff x="2500643" y="316321"/>
              <a:chExt cx="2613089" cy="2613088"/>
            </a:xfrm>
          </p:grpSpPr>
          <p:sp>
            <p:nvSpPr>
              <p:cNvPr id="75" name="Freeform 74"/>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76" name="Octagon 75"/>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Oval 77"/>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9" name="Group 68"/>
            <p:cNvGrpSpPr/>
            <p:nvPr/>
          </p:nvGrpSpPr>
          <p:grpSpPr>
            <a:xfrm>
              <a:off x="5256455" y="4551259"/>
              <a:ext cx="1416559" cy="1417223"/>
              <a:chOff x="1753933" y="2029826"/>
              <a:chExt cx="1416559" cy="1417223"/>
            </a:xfrm>
          </p:grpSpPr>
          <p:sp>
            <p:nvSpPr>
              <p:cNvPr id="70" name="Rounded Rectangle 69"/>
              <p:cNvSpPr/>
              <p:nvPr/>
            </p:nvSpPr>
            <p:spPr>
              <a:xfrm>
                <a:off x="1753933" y="2029826"/>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71" name="Rounded Rectangle 70"/>
              <p:cNvSpPr/>
              <p:nvPr/>
            </p:nvSpPr>
            <p:spPr>
              <a:xfrm>
                <a:off x="2495550" y="2029826"/>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72" name="Rounded Rectangle 71"/>
              <p:cNvSpPr/>
              <p:nvPr/>
            </p:nvSpPr>
            <p:spPr>
              <a:xfrm>
                <a:off x="1753933" y="2771775"/>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74" name="Rounded Rectangle 73"/>
              <p:cNvSpPr/>
              <p:nvPr/>
            </p:nvSpPr>
            <p:spPr>
              <a:xfrm>
                <a:off x="2495550" y="2771775"/>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90" name="Group 89"/>
          <p:cNvGrpSpPr/>
          <p:nvPr/>
        </p:nvGrpSpPr>
        <p:grpSpPr>
          <a:xfrm>
            <a:off x="2093627" y="4578050"/>
            <a:ext cx="7738794" cy="1133888"/>
            <a:chOff x="2093627" y="4578050"/>
            <a:chExt cx="7738794" cy="1133888"/>
          </a:xfrm>
        </p:grpSpPr>
        <p:cxnSp>
          <p:nvCxnSpPr>
            <p:cNvPr id="91" name="Straight Connector 90"/>
            <p:cNvCxnSpPr>
              <a:stCxn id="110" idx="2"/>
              <a:endCxn id="107" idx="6"/>
            </p:cNvCxnSpPr>
            <p:nvPr/>
          </p:nvCxnSpPr>
          <p:spPr>
            <a:xfrm flipH="1">
              <a:off x="6494397" y="4827955"/>
              <a:ext cx="2315824" cy="7338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106" idx="2"/>
              <a:endCxn id="105" idx="6"/>
            </p:cNvCxnSpPr>
            <p:nvPr/>
          </p:nvCxnSpPr>
          <p:spPr>
            <a:xfrm flipH="1" flipV="1">
              <a:off x="3114983" y="4824906"/>
              <a:ext cx="2328393" cy="71840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06" idx="2"/>
              <a:endCxn id="104" idx="6"/>
            </p:cNvCxnSpPr>
            <p:nvPr/>
          </p:nvCxnSpPr>
          <p:spPr>
            <a:xfrm flipH="1">
              <a:off x="3106672" y="5543311"/>
              <a:ext cx="2336704" cy="2642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116" idx="4"/>
              <a:endCxn id="106" idx="0"/>
            </p:cNvCxnSpPr>
            <p:nvPr/>
          </p:nvCxnSpPr>
          <p:spPr>
            <a:xfrm flipH="1">
              <a:off x="5585576" y="4971258"/>
              <a:ext cx="7932" cy="429853"/>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105" idx="2"/>
              <a:endCxn id="124" idx="6"/>
            </p:cNvCxnSpPr>
            <p:nvPr/>
          </p:nvCxnSpPr>
          <p:spPr>
            <a:xfrm flipH="1">
              <a:off x="2378027" y="4824906"/>
              <a:ext cx="452556" cy="1905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105" idx="3"/>
              <a:endCxn id="101" idx="7"/>
            </p:cNvCxnSpPr>
            <p:nvPr/>
          </p:nvCxnSpPr>
          <p:spPr>
            <a:xfrm flipH="1">
              <a:off x="2338223" y="4925457"/>
              <a:ext cx="534009" cy="53051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10" idx="4"/>
              <a:endCxn id="112" idx="0"/>
            </p:cNvCxnSpPr>
            <p:nvPr/>
          </p:nvCxnSpPr>
          <p:spPr>
            <a:xfrm flipH="1">
              <a:off x="8938543" y="4970155"/>
              <a:ext cx="13878" cy="4494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110" idx="5"/>
              <a:endCxn id="113" idx="1"/>
            </p:cNvCxnSpPr>
            <p:nvPr/>
          </p:nvCxnSpPr>
          <p:spPr>
            <a:xfrm>
              <a:off x="9052972" y="4928506"/>
              <a:ext cx="536698" cy="52746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116" idx="5"/>
              <a:endCxn id="107" idx="1"/>
            </p:cNvCxnSpPr>
            <p:nvPr/>
          </p:nvCxnSpPr>
          <p:spPr>
            <a:xfrm>
              <a:off x="5694059" y="4929609"/>
              <a:ext cx="557587" cy="531632"/>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110" idx="6"/>
              <a:endCxn id="114" idx="2"/>
            </p:cNvCxnSpPr>
            <p:nvPr/>
          </p:nvCxnSpPr>
          <p:spPr>
            <a:xfrm>
              <a:off x="9094621" y="4827955"/>
              <a:ext cx="453400" cy="1164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2095472"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04" name="Oval 103"/>
            <p:cNvSpPr/>
            <p:nvPr/>
          </p:nvSpPr>
          <p:spPr>
            <a:xfrm>
              <a:off x="2822272" y="542753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05" name="Oval 104"/>
            <p:cNvSpPr/>
            <p:nvPr/>
          </p:nvSpPr>
          <p:spPr>
            <a:xfrm>
              <a:off x="2830583" y="4682706"/>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06" name="Oval 105"/>
            <p:cNvSpPr/>
            <p:nvPr/>
          </p:nvSpPr>
          <p:spPr>
            <a:xfrm>
              <a:off x="5443376" y="540111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07" name="Oval 106"/>
            <p:cNvSpPr/>
            <p:nvPr/>
          </p:nvSpPr>
          <p:spPr>
            <a:xfrm>
              <a:off x="6209997"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0" name="Oval 109"/>
            <p:cNvSpPr/>
            <p:nvPr/>
          </p:nvSpPr>
          <p:spPr>
            <a:xfrm>
              <a:off x="8810221" y="4685755"/>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2" name="Oval 111"/>
            <p:cNvSpPr/>
            <p:nvPr/>
          </p:nvSpPr>
          <p:spPr>
            <a:xfrm>
              <a:off x="8796343"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3" name="Oval 112"/>
            <p:cNvSpPr/>
            <p:nvPr/>
          </p:nvSpPr>
          <p:spPr>
            <a:xfrm>
              <a:off x="9548021"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14" name="Oval 113"/>
            <p:cNvSpPr/>
            <p:nvPr/>
          </p:nvSpPr>
          <p:spPr>
            <a:xfrm>
              <a:off x="9548021" y="469740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15" name="Straight Connector 114"/>
            <p:cNvCxnSpPr>
              <a:stCxn id="123" idx="2"/>
              <a:endCxn id="116" idx="6"/>
            </p:cNvCxnSpPr>
            <p:nvPr/>
          </p:nvCxnSpPr>
          <p:spPr>
            <a:xfrm flipH="1" flipV="1">
              <a:off x="5735708" y="4829058"/>
              <a:ext cx="329299" cy="124149"/>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5451308" y="468685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121" name="Straight Connector 120"/>
            <p:cNvCxnSpPr>
              <a:stCxn id="123" idx="7"/>
              <a:endCxn id="122" idx="3"/>
            </p:cNvCxnSpPr>
            <p:nvPr/>
          </p:nvCxnSpPr>
          <p:spPr>
            <a:xfrm flipV="1">
              <a:off x="6307758" y="4820801"/>
              <a:ext cx="63116" cy="3185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6329225" y="4578050"/>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23" name="Oval 122"/>
            <p:cNvSpPr/>
            <p:nvPr/>
          </p:nvSpPr>
          <p:spPr>
            <a:xfrm>
              <a:off x="6065007" y="4811007"/>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124" name="Oval 123"/>
            <p:cNvSpPr/>
            <p:nvPr/>
          </p:nvSpPr>
          <p:spPr>
            <a:xfrm>
              <a:off x="2093627" y="470176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spTree>
    <p:extLst>
      <p:ext uri="{BB962C8B-B14F-4D97-AF65-F5344CB8AC3E}">
        <p14:creationId xmlns:p14="http://schemas.microsoft.com/office/powerpoint/2010/main" val="47920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 name="Group 1"/>
          <p:cNvGrpSpPr/>
          <p:nvPr/>
        </p:nvGrpSpPr>
        <p:grpSpPr>
          <a:xfrm>
            <a:off x="1305186" y="3896975"/>
            <a:ext cx="2613089" cy="2613088"/>
            <a:chOff x="1305186" y="3896975"/>
            <a:chExt cx="2613089" cy="2613088"/>
          </a:xfrm>
        </p:grpSpPr>
        <p:sp>
          <p:nvSpPr>
            <p:cNvPr id="102" name="Freeform 101"/>
            <p:cNvSpPr/>
            <p:nvPr/>
          </p:nvSpPr>
          <p:spPr>
            <a:xfrm>
              <a:off x="1305186" y="3896975"/>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811434 w 2613089"/>
                <a:gd name="connsiteY3" fmla="*/ 0 h 2613088"/>
                <a:gd name="connsiteX4" fmla="*/ 1936421 w 2613089"/>
                <a:gd name="connsiteY4" fmla="*/ 273785 h 2613088"/>
                <a:gd name="connsiteX5" fmla="*/ 2108477 w 2613089"/>
                <a:gd name="connsiteY5" fmla="*/ 273785 h 2613088"/>
                <a:gd name="connsiteX6" fmla="*/ 2350125 w 2613089"/>
                <a:gd name="connsiteY6" fmla="*/ 515433 h 2613088"/>
                <a:gd name="connsiteX7" fmla="*/ 2350125 w 2613089"/>
                <a:gd name="connsiteY7" fmla="*/ 681605 h 2613088"/>
                <a:gd name="connsiteX8" fmla="*/ 2613087 w 2613089"/>
                <a:gd name="connsiteY8" fmla="*/ 801651 h 2613088"/>
                <a:gd name="connsiteX9" fmla="*/ 2350125 w 2613089"/>
                <a:gd name="connsiteY9" fmla="*/ 921697 h 2613088"/>
                <a:gd name="connsiteX10" fmla="*/ 2350125 w 2613089"/>
                <a:gd name="connsiteY10" fmla="*/ 1018199 h 2613088"/>
                <a:gd name="connsiteX11" fmla="*/ 2613086 w 2613089"/>
                <a:gd name="connsiteY11" fmla="*/ 1138245 h 2613088"/>
                <a:gd name="connsiteX12" fmla="*/ 2350125 w 2613089"/>
                <a:gd name="connsiteY12" fmla="*/ 1258291 h 2613088"/>
                <a:gd name="connsiteX13" fmla="*/ 2350125 w 2613089"/>
                <a:gd name="connsiteY13" fmla="*/ 1354792 h 2613088"/>
                <a:gd name="connsiteX14" fmla="*/ 2613088 w 2613089"/>
                <a:gd name="connsiteY14" fmla="*/ 1474839 h 2613088"/>
                <a:gd name="connsiteX15" fmla="*/ 2350125 w 2613089"/>
                <a:gd name="connsiteY15" fmla="*/ 1594886 h 2613088"/>
                <a:gd name="connsiteX16" fmla="*/ 2350125 w 2613089"/>
                <a:gd name="connsiteY16" fmla="*/ 1691386 h 2613088"/>
                <a:gd name="connsiteX17" fmla="*/ 2613089 w 2613089"/>
                <a:gd name="connsiteY17" fmla="*/ 1811433 h 2613088"/>
                <a:gd name="connsiteX18" fmla="*/ 2350125 w 2613089"/>
                <a:gd name="connsiteY18" fmla="*/ 1931480 h 2613088"/>
                <a:gd name="connsiteX19" fmla="*/ 2350125 w 2613089"/>
                <a:gd name="connsiteY19" fmla="*/ 2095214 h 2613088"/>
                <a:gd name="connsiteX20" fmla="*/ 2108477 w 2613089"/>
                <a:gd name="connsiteY20" fmla="*/ 2336862 h 2613088"/>
                <a:gd name="connsiteX21" fmla="*/ 1937535 w 2613089"/>
                <a:gd name="connsiteY21" fmla="*/ 2336862 h 2613088"/>
                <a:gd name="connsiteX22" fmla="*/ 1811434 w 2613089"/>
                <a:gd name="connsiteY22" fmla="*/ 2613086 h 2613088"/>
                <a:gd name="connsiteX23" fmla="*/ 1685334 w 2613089"/>
                <a:gd name="connsiteY23" fmla="*/ 2336862 h 2613088"/>
                <a:gd name="connsiteX24" fmla="*/ 1600940 w 2613089"/>
                <a:gd name="connsiteY24" fmla="*/ 2336862 h 2613088"/>
                <a:gd name="connsiteX25" fmla="*/ 1474840 w 2613089"/>
                <a:gd name="connsiteY25" fmla="*/ 2613085 h 2613088"/>
                <a:gd name="connsiteX26" fmla="*/ 1348740 w 2613089"/>
                <a:gd name="connsiteY26" fmla="*/ 2336862 h 2613088"/>
                <a:gd name="connsiteX27" fmla="*/ 1264347 w 2613089"/>
                <a:gd name="connsiteY27" fmla="*/ 2336862 h 2613088"/>
                <a:gd name="connsiteX28" fmla="*/ 1138246 w 2613089"/>
                <a:gd name="connsiteY28" fmla="*/ 2613087 h 2613088"/>
                <a:gd name="connsiteX29" fmla="*/ 1012145 w 2613089"/>
                <a:gd name="connsiteY29" fmla="*/ 2336862 h 2613088"/>
                <a:gd name="connsiteX30" fmla="*/ 504611 w 2613089"/>
                <a:gd name="connsiteY30" fmla="*/ 2336862 h 2613088"/>
                <a:gd name="connsiteX31" fmla="*/ 262963 w 2613089"/>
                <a:gd name="connsiteY31" fmla="*/ 2095214 h 2613088"/>
                <a:gd name="connsiteX32" fmla="*/ 262963 w 2613089"/>
                <a:gd name="connsiteY32" fmla="*/ 1931479 h 2613088"/>
                <a:gd name="connsiteX33" fmla="*/ 2 w 2613089"/>
                <a:gd name="connsiteY33" fmla="*/ 1811433 h 2613088"/>
                <a:gd name="connsiteX34" fmla="*/ 262963 w 2613089"/>
                <a:gd name="connsiteY34" fmla="*/ 1691387 h 2613088"/>
                <a:gd name="connsiteX35" fmla="*/ 262963 w 2613089"/>
                <a:gd name="connsiteY35" fmla="*/ 1594884 h 2613088"/>
                <a:gd name="connsiteX36" fmla="*/ 3 w 2613089"/>
                <a:gd name="connsiteY36" fmla="*/ 1474839 h 2613088"/>
                <a:gd name="connsiteX37" fmla="*/ 262963 w 2613089"/>
                <a:gd name="connsiteY37" fmla="*/ 1354794 h 2613088"/>
                <a:gd name="connsiteX38" fmla="*/ 262963 w 2613089"/>
                <a:gd name="connsiteY38" fmla="*/ 1258291 h 2613088"/>
                <a:gd name="connsiteX39" fmla="*/ 1 w 2613089"/>
                <a:gd name="connsiteY39" fmla="*/ 1138245 h 2613088"/>
                <a:gd name="connsiteX40" fmla="*/ 262963 w 2613089"/>
                <a:gd name="connsiteY40" fmla="*/ 1018199 h 2613088"/>
                <a:gd name="connsiteX41" fmla="*/ 262963 w 2613089"/>
                <a:gd name="connsiteY41" fmla="*/ 921698 h 2613088"/>
                <a:gd name="connsiteX42" fmla="*/ 0 w 2613089"/>
                <a:gd name="connsiteY42" fmla="*/ 801651 h 2613088"/>
                <a:gd name="connsiteX43" fmla="*/ 262963 w 2613089"/>
                <a:gd name="connsiteY43" fmla="*/ 681604 h 2613088"/>
                <a:gd name="connsiteX44" fmla="*/ 262963 w 2613089"/>
                <a:gd name="connsiteY44" fmla="*/ 515433 h 2613088"/>
                <a:gd name="connsiteX45" fmla="*/ 504611 w 2613089"/>
                <a:gd name="connsiteY45" fmla="*/ 273785 h 2613088"/>
                <a:gd name="connsiteX46" fmla="*/ 676666 w 2613089"/>
                <a:gd name="connsiteY46" fmla="*/ 273785 h 2613088"/>
                <a:gd name="connsiteX47" fmla="*/ 801652 w 2613089"/>
                <a:gd name="connsiteY47" fmla="*/ 2 h 2613088"/>
                <a:gd name="connsiteX48" fmla="*/ 926638 w 2613089"/>
                <a:gd name="connsiteY48" fmla="*/ 273785 h 2613088"/>
                <a:gd name="connsiteX49" fmla="*/ 1013261 w 2613089"/>
                <a:gd name="connsiteY49" fmla="*/ 273785 h 2613088"/>
                <a:gd name="connsiteX50" fmla="*/ 1138246 w 2613089"/>
                <a:gd name="connsiteY50" fmla="*/ 3 h 2613088"/>
                <a:gd name="connsiteX51" fmla="*/ 1263232 w 2613089"/>
                <a:gd name="connsiteY51" fmla="*/ 273785 h 2613088"/>
                <a:gd name="connsiteX52" fmla="*/ 1349854 w 2613089"/>
                <a:gd name="connsiteY52" fmla="*/ 273785 h 2613088"/>
                <a:gd name="connsiteX53" fmla="*/ 1474840 w 2613089"/>
                <a:gd name="connsiteY53" fmla="*/ 1 h 2613088"/>
                <a:gd name="connsiteX54" fmla="*/ 1599826 w 2613089"/>
                <a:gd name="connsiteY54" fmla="*/ 273785 h 2613088"/>
                <a:gd name="connsiteX55" fmla="*/ 1686448 w 2613089"/>
                <a:gd name="connsiteY55" fmla="*/ 273785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613089" h="2613088">
                  <a:moveTo>
                    <a:pt x="675551" y="2336863"/>
                  </a:moveTo>
                  <a:lnTo>
                    <a:pt x="927753" y="2336863"/>
                  </a:lnTo>
                  <a:lnTo>
                    <a:pt x="801652" y="2613088"/>
                  </a:lnTo>
                  <a:close/>
                  <a:moveTo>
                    <a:pt x="1811434" y="0"/>
                  </a:moveTo>
                  <a:lnTo>
                    <a:pt x="1936421" y="273785"/>
                  </a:lnTo>
                  <a:lnTo>
                    <a:pt x="2108477" y="273785"/>
                  </a:lnTo>
                  <a:lnTo>
                    <a:pt x="2350125" y="515433"/>
                  </a:lnTo>
                  <a:lnTo>
                    <a:pt x="2350125" y="681605"/>
                  </a:lnTo>
                  <a:lnTo>
                    <a:pt x="2613087" y="801651"/>
                  </a:lnTo>
                  <a:lnTo>
                    <a:pt x="2350125" y="921697"/>
                  </a:lnTo>
                  <a:lnTo>
                    <a:pt x="2350125" y="1018199"/>
                  </a:lnTo>
                  <a:lnTo>
                    <a:pt x="2613086" y="1138245"/>
                  </a:lnTo>
                  <a:lnTo>
                    <a:pt x="2350125" y="1258291"/>
                  </a:lnTo>
                  <a:lnTo>
                    <a:pt x="2350125" y="1354792"/>
                  </a:lnTo>
                  <a:lnTo>
                    <a:pt x="2613088" y="1474839"/>
                  </a:lnTo>
                  <a:lnTo>
                    <a:pt x="2350125" y="1594886"/>
                  </a:lnTo>
                  <a:lnTo>
                    <a:pt x="2350125" y="1691386"/>
                  </a:lnTo>
                  <a:lnTo>
                    <a:pt x="2613089" y="1811433"/>
                  </a:lnTo>
                  <a:lnTo>
                    <a:pt x="2350125" y="1931480"/>
                  </a:lnTo>
                  <a:lnTo>
                    <a:pt x="2350125" y="2095214"/>
                  </a:lnTo>
                  <a:lnTo>
                    <a:pt x="2108477" y="2336862"/>
                  </a:lnTo>
                  <a:lnTo>
                    <a:pt x="1937535" y="2336862"/>
                  </a:lnTo>
                  <a:lnTo>
                    <a:pt x="1811434" y="2613086"/>
                  </a:lnTo>
                  <a:lnTo>
                    <a:pt x="1685334" y="2336862"/>
                  </a:lnTo>
                  <a:lnTo>
                    <a:pt x="1600940" y="2336862"/>
                  </a:lnTo>
                  <a:lnTo>
                    <a:pt x="1474840" y="2613085"/>
                  </a:lnTo>
                  <a:lnTo>
                    <a:pt x="1348740" y="2336862"/>
                  </a:lnTo>
                  <a:lnTo>
                    <a:pt x="1264347" y="2336862"/>
                  </a:lnTo>
                  <a:lnTo>
                    <a:pt x="1138246" y="2613087"/>
                  </a:lnTo>
                  <a:lnTo>
                    <a:pt x="1012145" y="2336862"/>
                  </a:lnTo>
                  <a:lnTo>
                    <a:pt x="504611" y="2336862"/>
                  </a:lnTo>
                  <a:lnTo>
                    <a:pt x="262963" y="2095214"/>
                  </a:lnTo>
                  <a:lnTo>
                    <a:pt x="262963" y="1931479"/>
                  </a:lnTo>
                  <a:lnTo>
                    <a:pt x="2" y="1811433"/>
                  </a:lnTo>
                  <a:lnTo>
                    <a:pt x="262963" y="1691387"/>
                  </a:lnTo>
                  <a:lnTo>
                    <a:pt x="262963" y="1594884"/>
                  </a:lnTo>
                  <a:lnTo>
                    <a:pt x="3" y="1474839"/>
                  </a:lnTo>
                  <a:lnTo>
                    <a:pt x="262963" y="1354794"/>
                  </a:lnTo>
                  <a:lnTo>
                    <a:pt x="262963" y="1258291"/>
                  </a:lnTo>
                  <a:lnTo>
                    <a:pt x="1" y="1138245"/>
                  </a:lnTo>
                  <a:lnTo>
                    <a:pt x="262963" y="1018199"/>
                  </a:lnTo>
                  <a:lnTo>
                    <a:pt x="262963" y="921698"/>
                  </a:lnTo>
                  <a:lnTo>
                    <a:pt x="0" y="801651"/>
                  </a:lnTo>
                  <a:lnTo>
                    <a:pt x="262963" y="681604"/>
                  </a:lnTo>
                  <a:lnTo>
                    <a:pt x="262963" y="515433"/>
                  </a:lnTo>
                  <a:lnTo>
                    <a:pt x="504611" y="273785"/>
                  </a:lnTo>
                  <a:lnTo>
                    <a:pt x="676666" y="273785"/>
                  </a:lnTo>
                  <a:lnTo>
                    <a:pt x="801652" y="2"/>
                  </a:lnTo>
                  <a:lnTo>
                    <a:pt x="926638" y="273785"/>
                  </a:lnTo>
                  <a:lnTo>
                    <a:pt x="1013261" y="273785"/>
                  </a:lnTo>
                  <a:lnTo>
                    <a:pt x="1138246" y="3"/>
                  </a:lnTo>
                  <a:lnTo>
                    <a:pt x="1263232" y="273785"/>
                  </a:lnTo>
                  <a:lnTo>
                    <a:pt x="1349854" y="273785"/>
                  </a:lnTo>
                  <a:lnTo>
                    <a:pt x="1474840" y="1"/>
                  </a:lnTo>
                  <a:lnTo>
                    <a:pt x="1599826" y="273785"/>
                  </a:lnTo>
                  <a:lnTo>
                    <a:pt x="1686448" y="273785"/>
                  </a:lnTo>
                  <a:close/>
                </a:path>
              </a:pathLst>
            </a:custGeom>
            <a:solidFill>
              <a:srgbClr val="2E2E2E">
                <a:alpha val="23000"/>
              </a:srgb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03" name="Rounded Rectangle 102"/>
            <p:cNvSpPr/>
            <p:nvPr/>
          </p:nvSpPr>
          <p:spPr>
            <a:xfrm>
              <a:off x="1892940" y="4494907"/>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04" name="Rounded Rectangle 103"/>
            <p:cNvSpPr/>
            <p:nvPr/>
          </p:nvSpPr>
          <p:spPr>
            <a:xfrm>
              <a:off x="2634557" y="4494907"/>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05" name="Rounded Rectangle 104"/>
            <p:cNvSpPr/>
            <p:nvPr/>
          </p:nvSpPr>
          <p:spPr>
            <a:xfrm>
              <a:off x="1892940" y="523685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06" name="Rounded Rectangle 105"/>
            <p:cNvSpPr/>
            <p:nvPr/>
          </p:nvSpPr>
          <p:spPr>
            <a:xfrm>
              <a:off x="2634557" y="5236856"/>
              <a:ext cx="674942" cy="675274"/>
            </a:xfrm>
            <a:prstGeom prst="roundRect">
              <a:avLst>
                <a:gd name="adj" fmla="val 6176"/>
              </a:avLst>
            </a:prstGeom>
            <a:solidFill>
              <a:schemeClr val="bg2">
                <a:lumMod val="75000"/>
                <a:alpha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nvGrpSpPr>
          <p:cNvPr id="37" name="Group 36"/>
          <p:cNvGrpSpPr/>
          <p:nvPr/>
        </p:nvGrpSpPr>
        <p:grpSpPr>
          <a:xfrm>
            <a:off x="8014776" y="3898196"/>
            <a:ext cx="2613089" cy="2613088"/>
            <a:chOff x="4662738" y="3954548"/>
            <a:chExt cx="2613089" cy="2613088"/>
          </a:xfrm>
        </p:grpSpPr>
        <p:grpSp>
          <p:nvGrpSpPr>
            <p:cNvPr id="38" name="Group 37"/>
            <p:cNvGrpSpPr/>
            <p:nvPr/>
          </p:nvGrpSpPr>
          <p:grpSpPr>
            <a:xfrm>
              <a:off x="4662738" y="3954548"/>
              <a:ext cx="2613089" cy="2613088"/>
              <a:chOff x="2500643" y="316321"/>
              <a:chExt cx="2613089" cy="2613088"/>
            </a:xfrm>
          </p:grpSpPr>
          <p:sp>
            <p:nvSpPr>
              <p:cNvPr id="51" name="Freeform 50"/>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52" name="Octagon 51"/>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Oval 53"/>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39" name="Group 38"/>
            <p:cNvGrpSpPr/>
            <p:nvPr/>
          </p:nvGrpSpPr>
          <p:grpSpPr>
            <a:xfrm>
              <a:off x="5256455" y="4551259"/>
              <a:ext cx="1416559" cy="1417223"/>
              <a:chOff x="1753933" y="2029826"/>
              <a:chExt cx="1416559" cy="1417223"/>
            </a:xfrm>
          </p:grpSpPr>
          <p:sp>
            <p:nvSpPr>
              <p:cNvPr id="40" name="Rounded Rectangle 39"/>
              <p:cNvSpPr/>
              <p:nvPr/>
            </p:nvSpPr>
            <p:spPr>
              <a:xfrm>
                <a:off x="1753933" y="2029826"/>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48" name="Rounded Rectangle 47"/>
              <p:cNvSpPr/>
              <p:nvPr/>
            </p:nvSpPr>
            <p:spPr>
              <a:xfrm>
                <a:off x="2495550" y="2029826"/>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49" name="Rounded Rectangle 48"/>
              <p:cNvSpPr/>
              <p:nvPr/>
            </p:nvSpPr>
            <p:spPr>
              <a:xfrm>
                <a:off x="1753933" y="2771775"/>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50" name="Rounded Rectangle 49"/>
              <p:cNvSpPr/>
              <p:nvPr/>
            </p:nvSpPr>
            <p:spPr>
              <a:xfrm>
                <a:off x="2495550" y="2771775"/>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55" name="Group 54"/>
          <p:cNvGrpSpPr/>
          <p:nvPr/>
        </p:nvGrpSpPr>
        <p:grpSpPr>
          <a:xfrm>
            <a:off x="4674136" y="3898196"/>
            <a:ext cx="2613089" cy="2613088"/>
            <a:chOff x="4662738" y="3954548"/>
            <a:chExt cx="2613089" cy="2613088"/>
          </a:xfrm>
        </p:grpSpPr>
        <p:grpSp>
          <p:nvGrpSpPr>
            <p:cNvPr id="56" name="Group 55"/>
            <p:cNvGrpSpPr/>
            <p:nvPr/>
          </p:nvGrpSpPr>
          <p:grpSpPr>
            <a:xfrm>
              <a:off x="4662738" y="3954548"/>
              <a:ext cx="2613089" cy="2613088"/>
              <a:chOff x="2500643" y="316321"/>
              <a:chExt cx="2613089" cy="2613088"/>
            </a:xfrm>
          </p:grpSpPr>
          <p:sp>
            <p:nvSpPr>
              <p:cNvPr id="68" name="Freeform 67"/>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9" name="Octagon 68"/>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Oval 73"/>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57" name="Group 56"/>
            <p:cNvGrpSpPr/>
            <p:nvPr/>
          </p:nvGrpSpPr>
          <p:grpSpPr>
            <a:xfrm>
              <a:off x="5256455" y="4551259"/>
              <a:ext cx="1416559" cy="1417223"/>
              <a:chOff x="1753933" y="2029826"/>
              <a:chExt cx="1416559" cy="1417223"/>
            </a:xfrm>
          </p:grpSpPr>
          <p:sp>
            <p:nvSpPr>
              <p:cNvPr id="58" name="Rounded Rectangle 57"/>
              <p:cNvSpPr/>
              <p:nvPr/>
            </p:nvSpPr>
            <p:spPr>
              <a:xfrm>
                <a:off x="1753933" y="2029826"/>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61" name="Rounded Rectangle 60"/>
              <p:cNvSpPr/>
              <p:nvPr/>
            </p:nvSpPr>
            <p:spPr>
              <a:xfrm>
                <a:off x="2495550" y="2029826"/>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66" name="Rounded Rectangle 65"/>
              <p:cNvSpPr/>
              <p:nvPr/>
            </p:nvSpPr>
            <p:spPr>
              <a:xfrm>
                <a:off x="1753933" y="2771775"/>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67" name="Rounded Rectangle 66"/>
              <p:cNvSpPr/>
              <p:nvPr/>
            </p:nvSpPr>
            <p:spPr>
              <a:xfrm>
                <a:off x="2495550" y="2771775"/>
                <a:ext cx="674942" cy="675274"/>
              </a:xfrm>
              <a:prstGeom prst="roundRect">
                <a:avLst>
                  <a:gd name="adj" fmla="val 6176"/>
                </a:avLst>
              </a:prstGeom>
              <a:solidFill>
                <a:schemeClr val="bg2">
                  <a:lumMod val="75000"/>
                  <a:alpha val="1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6" name="Group 5"/>
          <p:cNvGrpSpPr/>
          <p:nvPr/>
        </p:nvGrpSpPr>
        <p:grpSpPr>
          <a:xfrm>
            <a:off x="2093627" y="4578050"/>
            <a:ext cx="7738794" cy="1133888"/>
            <a:chOff x="2093627" y="4578050"/>
            <a:chExt cx="7738794" cy="1133888"/>
          </a:xfrm>
        </p:grpSpPr>
        <p:cxnSp>
          <p:nvCxnSpPr>
            <p:cNvPr id="59" name="Straight Connector 58"/>
            <p:cNvCxnSpPr>
              <a:stCxn id="86" idx="2"/>
              <a:endCxn id="85" idx="6"/>
            </p:cNvCxnSpPr>
            <p:nvPr/>
          </p:nvCxnSpPr>
          <p:spPr>
            <a:xfrm flipH="1">
              <a:off x="6494397" y="4827955"/>
              <a:ext cx="2315824" cy="7338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4" idx="2"/>
              <a:endCxn id="83" idx="6"/>
            </p:cNvCxnSpPr>
            <p:nvPr/>
          </p:nvCxnSpPr>
          <p:spPr>
            <a:xfrm flipH="1" flipV="1">
              <a:off x="3114983" y="4824906"/>
              <a:ext cx="2328393" cy="71840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84" idx="2"/>
              <a:endCxn id="82" idx="6"/>
            </p:cNvCxnSpPr>
            <p:nvPr/>
          </p:nvCxnSpPr>
          <p:spPr>
            <a:xfrm flipH="1">
              <a:off x="3106672" y="5543311"/>
              <a:ext cx="2336704" cy="2642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91" idx="4"/>
              <a:endCxn id="84" idx="0"/>
            </p:cNvCxnSpPr>
            <p:nvPr/>
          </p:nvCxnSpPr>
          <p:spPr>
            <a:xfrm flipH="1">
              <a:off x="5585576" y="4971258"/>
              <a:ext cx="7932" cy="429853"/>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83" idx="2"/>
              <a:endCxn id="95" idx="6"/>
            </p:cNvCxnSpPr>
            <p:nvPr/>
          </p:nvCxnSpPr>
          <p:spPr>
            <a:xfrm flipH="1">
              <a:off x="2378027" y="4824906"/>
              <a:ext cx="452556" cy="1905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83" idx="3"/>
              <a:endCxn id="81" idx="7"/>
            </p:cNvCxnSpPr>
            <p:nvPr/>
          </p:nvCxnSpPr>
          <p:spPr>
            <a:xfrm flipH="1">
              <a:off x="2338223" y="4925457"/>
              <a:ext cx="534009" cy="53051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86" idx="4"/>
              <a:endCxn id="87" idx="0"/>
            </p:cNvCxnSpPr>
            <p:nvPr/>
          </p:nvCxnSpPr>
          <p:spPr>
            <a:xfrm flipH="1">
              <a:off x="8938543" y="4970155"/>
              <a:ext cx="13878" cy="4494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86" idx="5"/>
              <a:endCxn id="88" idx="1"/>
            </p:cNvCxnSpPr>
            <p:nvPr/>
          </p:nvCxnSpPr>
          <p:spPr>
            <a:xfrm>
              <a:off x="9052972" y="4928506"/>
              <a:ext cx="536698" cy="52746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91" idx="5"/>
              <a:endCxn id="85" idx="1"/>
            </p:cNvCxnSpPr>
            <p:nvPr/>
          </p:nvCxnSpPr>
          <p:spPr>
            <a:xfrm>
              <a:off x="5694059" y="4929609"/>
              <a:ext cx="557587" cy="531632"/>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86" idx="6"/>
              <a:endCxn id="89" idx="2"/>
            </p:cNvCxnSpPr>
            <p:nvPr/>
          </p:nvCxnSpPr>
          <p:spPr>
            <a:xfrm>
              <a:off x="9094621" y="4827955"/>
              <a:ext cx="453400" cy="1164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2095472"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2" name="Oval 81"/>
            <p:cNvSpPr/>
            <p:nvPr/>
          </p:nvSpPr>
          <p:spPr>
            <a:xfrm>
              <a:off x="2822272" y="542753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3" name="Oval 82"/>
            <p:cNvSpPr/>
            <p:nvPr/>
          </p:nvSpPr>
          <p:spPr>
            <a:xfrm>
              <a:off x="2830583" y="4682706"/>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4" name="Oval 83"/>
            <p:cNvSpPr/>
            <p:nvPr/>
          </p:nvSpPr>
          <p:spPr>
            <a:xfrm>
              <a:off x="5443376" y="540111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5" name="Oval 84"/>
            <p:cNvSpPr/>
            <p:nvPr/>
          </p:nvSpPr>
          <p:spPr>
            <a:xfrm>
              <a:off x="6209997"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6" name="Oval 85"/>
            <p:cNvSpPr/>
            <p:nvPr/>
          </p:nvSpPr>
          <p:spPr>
            <a:xfrm>
              <a:off x="8810221" y="4685755"/>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7" name="Oval 86"/>
            <p:cNvSpPr/>
            <p:nvPr/>
          </p:nvSpPr>
          <p:spPr>
            <a:xfrm>
              <a:off x="8796343"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8" name="Oval 87"/>
            <p:cNvSpPr/>
            <p:nvPr/>
          </p:nvSpPr>
          <p:spPr>
            <a:xfrm>
              <a:off x="9548021"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9" name="Oval 88"/>
            <p:cNvSpPr/>
            <p:nvPr/>
          </p:nvSpPr>
          <p:spPr>
            <a:xfrm>
              <a:off x="9548021" y="469740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90" name="Straight Connector 89"/>
            <p:cNvCxnSpPr>
              <a:stCxn id="94" idx="2"/>
              <a:endCxn id="91" idx="6"/>
            </p:cNvCxnSpPr>
            <p:nvPr/>
          </p:nvCxnSpPr>
          <p:spPr>
            <a:xfrm flipH="1" flipV="1">
              <a:off x="5735708" y="4829058"/>
              <a:ext cx="329299" cy="124149"/>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5451308" y="468685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92" name="Straight Connector 91"/>
            <p:cNvCxnSpPr>
              <a:stCxn id="94" idx="7"/>
              <a:endCxn id="93" idx="3"/>
            </p:cNvCxnSpPr>
            <p:nvPr/>
          </p:nvCxnSpPr>
          <p:spPr>
            <a:xfrm flipV="1">
              <a:off x="6307758" y="4820801"/>
              <a:ext cx="63116" cy="3185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6329225" y="4578050"/>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94" name="Oval 93"/>
            <p:cNvSpPr/>
            <p:nvPr/>
          </p:nvSpPr>
          <p:spPr>
            <a:xfrm>
              <a:off x="6065007" y="4811007"/>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95" name="Oval 94"/>
            <p:cNvSpPr/>
            <p:nvPr/>
          </p:nvSpPr>
          <p:spPr>
            <a:xfrm>
              <a:off x="2093627" y="470176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sp>
        <p:nvSpPr>
          <p:cNvPr id="41" name="Rectangle 40"/>
          <p:cNvSpPr/>
          <p:nvPr/>
        </p:nvSpPr>
        <p:spPr>
          <a:xfrm>
            <a:off x="0" y="0"/>
            <a:ext cx="12192000" cy="3831704"/>
          </a:xfrm>
          <a:prstGeom prst="rect">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p>
        </p:txBody>
      </p:sp>
      <p:sp>
        <p:nvSpPr>
          <p:cNvPr id="42" name="Freeform 41"/>
          <p:cNvSpPr/>
          <p:nvPr/>
        </p:nvSpPr>
        <p:spPr>
          <a:xfrm>
            <a:off x="9929485" y="2153908"/>
            <a:ext cx="1506773" cy="840795"/>
          </a:xfrm>
          <a:custGeom>
            <a:avLst/>
            <a:gdLst>
              <a:gd name="connsiteX0" fmla="*/ 811534 w 1506773"/>
              <a:gd name="connsiteY0" fmla="*/ 0 h 840795"/>
              <a:gd name="connsiteX1" fmla="*/ 1148366 w 1506773"/>
              <a:gd name="connsiteY1" fmla="*/ 336832 h 840795"/>
              <a:gd name="connsiteX2" fmla="*/ 1145562 w 1506773"/>
              <a:gd name="connsiteY2" fmla="*/ 364647 h 840795"/>
              <a:gd name="connsiteX3" fmla="*/ 1179859 w 1506773"/>
              <a:gd name="connsiteY3" fmla="*/ 348159 h 840795"/>
              <a:gd name="connsiteX4" fmla="*/ 1254791 w 1506773"/>
              <a:gd name="connsiteY4" fmla="*/ 336831 h 840795"/>
              <a:gd name="connsiteX5" fmla="*/ 1506773 w 1506773"/>
              <a:gd name="connsiteY5" fmla="*/ 588813 h 840795"/>
              <a:gd name="connsiteX6" fmla="*/ 1254791 w 1506773"/>
              <a:gd name="connsiteY6" fmla="*/ 840795 h 840795"/>
              <a:gd name="connsiteX7" fmla="*/ 219803 w 1506773"/>
              <a:gd name="connsiteY7" fmla="*/ 840795 h 840795"/>
              <a:gd name="connsiteX8" fmla="*/ 219803 w 1506773"/>
              <a:gd name="connsiteY8" fmla="*/ 838500 h 840795"/>
              <a:gd name="connsiteX9" fmla="*/ 197036 w 1506773"/>
              <a:gd name="connsiteY9" fmla="*/ 840795 h 840795"/>
              <a:gd name="connsiteX10" fmla="*/ 0 w 1506773"/>
              <a:gd name="connsiteY10" fmla="*/ 643759 h 840795"/>
              <a:gd name="connsiteX11" fmla="*/ 157326 w 1506773"/>
              <a:gd name="connsiteY11" fmla="*/ 450726 h 840795"/>
              <a:gd name="connsiteX12" fmla="*/ 182581 w 1506773"/>
              <a:gd name="connsiteY12" fmla="*/ 448180 h 840795"/>
              <a:gd name="connsiteX13" fmla="*/ 199751 w 1506773"/>
              <a:gd name="connsiteY13" fmla="*/ 363136 h 840795"/>
              <a:gd name="connsiteX14" fmla="*/ 403134 w 1506773"/>
              <a:gd name="connsiteY14" fmla="*/ 228325 h 840795"/>
              <a:gd name="connsiteX15" fmla="*/ 447619 w 1506773"/>
              <a:gd name="connsiteY15" fmla="*/ 232809 h 840795"/>
              <a:gd name="connsiteX16" fmla="*/ 488796 w 1506773"/>
              <a:gd name="connsiteY16" fmla="*/ 245591 h 840795"/>
              <a:gd name="connsiteX17" fmla="*/ 501172 w 1506773"/>
              <a:gd name="connsiteY17" fmla="*/ 205722 h 840795"/>
              <a:gd name="connsiteX18" fmla="*/ 811534 w 1506773"/>
              <a:gd name="connsiteY18" fmla="*/ 0 h 84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06773" h="840795">
                <a:moveTo>
                  <a:pt x="811534" y="0"/>
                </a:moveTo>
                <a:cubicBezTo>
                  <a:pt x="997561" y="0"/>
                  <a:pt x="1148366" y="150805"/>
                  <a:pt x="1148366" y="336832"/>
                </a:cubicBezTo>
                <a:lnTo>
                  <a:pt x="1145562" y="364647"/>
                </a:lnTo>
                <a:lnTo>
                  <a:pt x="1179859" y="348159"/>
                </a:lnTo>
                <a:cubicBezTo>
                  <a:pt x="1203530" y="340797"/>
                  <a:pt x="1228697" y="336831"/>
                  <a:pt x="1254791" y="336831"/>
                </a:cubicBezTo>
                <a:cubicBezTo>
                  <a:pt x="1393957" y="336831"/>
                  <a:pt x="1506773" y="449647"/>
                  <a:pt x="1506773" y="588813"/>
                </a:cubicBezTo>
                <a:cubicBezTo>
                  <a:pt x="1506773" y="727979"/>
                  <a:pt x="1393957" y="840795"/>
                  <a:pt x="1254791" y="840795"/>
                </a:cubicBezTo>
                <a:lnTo>
                  <a:pt x="219803" y="840795"/>
                </a:lnTo>
                <a:lnTo>
                  <a:pt x="219803" y="838500"/>
                </a:lnTo>
                <a:lnTo>
                  <a:pt x="197036" y="840795"/>
                </a:lnTo>
                <a:cubicBezTo>
                  <a:pt x="88216" y="840795"/>
                  <a:pt x="0" y="752579"/>
                  <a:pt x="0" y="643759"/>
                </a:cubicBezTo>
                <a:cubicBezTo>
                  <a:pt x="0" y="548542"/>
                  <a:pt x="67540" y="469099"/>
                  <a:pt x="157326" y="450726"/>
                </a:cubicBezTo>
                <a:lnTo>
                  <a:pt x="182581" y="448180"/>
                </a:lnTo>
                <a:lnTo>
                  <a:pt x="199751" y="363136"/>
                </a:lnTo>
                <a:cubicBezTo>
                  <a:pt x="233260" y="283913"/>
                  <a:pt x="311705" y="228325"/>
                  <a:pt x="403134" y="228325"/>
                </a:cubicBezTo>
                <a:cubicBezTo>
                  <a:pt x="418372" y="228325"/>
                  <a:pt x="433250" y="229869"/>
                  <a:pt x="447619" y="232809"/>
                </a:cubicBezTo>
                <a:lnTo>
                  <a:pt x="488796" y="245591"/>
                </a:lnTo>
                <a:lnTo>
                  <a:pt x="501172" y="205722"/>
                </a:lnTo>
                <a:cubicBezTo>
                  <a:pt x="552306" y="84828"/>
                  <a:pt x="672014" y="0"/>
                  <a:pt x="811534" y="0"/>
                </a:cubicBez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a:p>
        </p:txBody>
      </p:sp>
      <p:grpSp>
        <p:nvGrpSpPr>
          <p:cNvPr id="43" name="Group 42"/>
          <p:cNvGrpSpPr/>
          <p:nvPr/>
        </p:nvGrpSpPr>
        <p:grpSpPr>
          <a:xfrm>
            <a:off x="266060" y="184020"/>
            <a:ext cx="1235072" cy="1235072"/>
            <a:chOff x="266060" y="1942340"/>
            <a:chExt cx="778945" cy="778945"/>
          </a:xfrm>
        </p:grpSpPr>
        <p:sp>
          <p:nvSpPr>
            <p:cNvPr id="44" name="Oval 43"/>
            <p:cNvSpPr/>
            <p:nvPr/>
          </p:nvSpPr>
          <p:spPr>
            <a:xfrm>
              <a:off x="266060" y="1942340"/>
              <a:ext cx="778945" cy="778945"/>
            </a:xfrm>
            <a:prstGeom prst="ellipse">
              <a:avLst/>
            </a:prstGeom>
            <a:solidFill>
              <a:schemeClr val="accent4">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Oval 44"/>
            <p:cNvSpPr/>
            <p:nvPr/>
          </p:nvSpPr>
          <p:spPr>
            <a:xfrm>
              <a:off x="322066" y="1998346"/>
              <a:ext cx="666931" cy="666931"/>
            </a:xfrm>
            <a:prstGeom prst="ellipse">
              <a:avLst/>
            </a:prstGeom>
            <a:solidFill>
              <a:schemeClr val="accent4">
                <a:lumMod val="40000"/>
                <a:lumOff val="6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010214">
            <a:off x="5980962" y="-1314"/>
            <a:ext cx="1100407" cy="2669011"/>
          </a:xfrm>
          <a:prstGeom prst="rect">
            <a:avLst/>
          </a:prstGeom>
        </p:spPr>
      </p:pic>
      <p:sp>
        <p:nvSpPr>
          <p:cNvPr id="36" name="TextBox 35"/>
          <p:cNvSpPr txBox="1"/>
          <p:nvPr/>
        </p:nvSpPr>
        <p:spPr>
          <a:xfrm>
            <a:off x="794819" y="2025097"/>
            <a:ext cx="10771367" cy="1446550"/>
          </a:xfrm>
          <a:prstGeom prst="rect">
            <a:avLst/>
          </a:prstGeom>
          <a:noFill/>
        </p:spPr>
        <p:txBody>
          <a:bodyPr wrap="square" rtlCol="0">
            <a:spAutoFit/>
          </a:bodyPr>
          <a:lstStyle/>
          <a:p>
            <a:r>
              <a:rPr lang="sv-SE" sz="4000" b="1" dirty="0"/>
              <a:t>Scale-up y scale-out debería ser lo mismo</a:t>
            </a:r>
          </a:p>
          <a:p>
            <a:pPr algn="ctr"/>
            <a:r>
              <a:rPr lang="sv-SE" sz="1600" b="1" dirty="0"/>
              <a:t>Queremos ejecutar código en </a:t>
            </a:r>
            <a:r>
              <a:rPr lang="sv-SE" sz="1600" b="1" i="1" dirty="0"/>
              <a:t>algún sitio</a:t>
            </a:r>
            <a:r>
              <a:rPr lang="sv-SE" sz="1600" b="1" dirty="0"/>
              <a:t>: un core, una máquina, un cluster...</a:t>
            </a:r>
          </a:p>
          <a:p>
            <a:endParaRPr lang="sv-SE" sz="1600" b="1" dirty="0"/>
          </a:p>
          <a:p>
            <a:pPr algn="ctr"/>
            <a:r>
              <a:rPr lang="sv-SE" sz="1600" b="1" dirty="0"/>
              <a:t>Con una sola tecnología debería de bastar, ¿no?</a:t>
            </a:r>
          </a:p>
        </p:txBody>
      </p:sp>
    </p:spTree>
    <p:extLst>
      <p:ext uri="{BB962C8B-B14F-4D97-AF65-F5344CB8AC3E}">
        <p14:creationId xmlns:p14="http://schemas.microsoft.com/office/powerpoint/2010/main" val="160440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500"/>
                                        <p:tgtEl>
                                          <p:spTgt spid="37"/>
                                        </p:tgtEl>
                                        <p:attrNameLst>
                                          <p:attrName>ppt_w</p:attrName>
                                        </p:attrNameLst>
                                      </p:cBhvr>
                                      <p:tavLst>
                                        <p:tav tm="0">
                                          <p:val>
                                            <p:strVal val="ppt_w"/>
                                          </p:val>
                                        </p:tav>
                                        <p:tav tm="100000">
                                          <p:val>
                                            <p:fltVal val="0"/>
                                          </p:val>
                                        </p:tav>
                                      </p:tavLst>
                                    </p:anim>
                                    <p:anim calcmode="lin" valueType="num">
                                      <p:cBhvr>
                                        <p:cTn id="7" dur="500"/>
                                        <p:tgtEl>
                                          <p:spTgt spid="37"/>
                                        </p:tgtEl>
                                        <p:attrNameLst>
                                          <p:attrName>ppt_h</p:attrName>
                                        </p:attrNameLst>
                                      </p:cBhvr>
                                      <p:tavLst>
                                        <p:tav tm="0">
                                          <p:val>
                                            <p:strVal val="ppt_h"/>
                                          </p:val>
                                        </p:tav>
                                        <p:tav tm="100000">
                                          <p:val>
                                            <p:fltVal val="0"/>
                                          </p:val>
                                        </p:tav>
                                      </p:tavLst>
                                    </p:anim>
                                    <p:animEffect transition="out" filter="fade">
                                      <p:cBhvr>
                                        <p:cTn id="8" dur="500"/>
                                        <p:tgtEl>
                                          <p:spTgt spid="37"/>
                                        </p:tgtEl>
                                      </p:cBhvr>
                                    </p:animEffect>
                                    <p:set>
                                      <p:cBhvr>
                                        <p:cTn id="9" dur="1" fill="hold">
                                          <p:stCondLst>
                                            <p:cond delay="499"/>
                                          </p:stCondLst>
                                        </p:cTn>
                                        <p:tgtEl>
                                          <p:spTgt spid="37"/>
                                        </p:tgtEl>
                                        <p:attrNameLst>
                                          <p:attrName>style.visibility</p:attrName>
                                        </p:attrNameLst>
                                      </p:cBhvr>
                                      <p:to>
                                        <p:strVal val="hidden"/>
                                      </p:to>
                                    </p:set>
                                  </p:childTnLst>
                                </p:cTn>
                              </p:par>
                              <p:par>
                                <p:cTn id="10" presetID="53" presetClass="exit" presetSubtype="32" fill="hold" nodeType="withEffect">
                                  <p:stCondLst>
                                    <p:cond delay="0"/>
                                  </p:stCondLst>
                                  <p:childTnLst>
                                    <p:anim calcmode="lin" valueType="num">
                                      <p:cBhvr>
                                        <p:cTn id="11" dur="500"/>
                                        <p:tgtEl>
                                          <p:spTgt spid="55"/>
                                        </p:tgtEl>
                                        <p:attrNameLst>
                                          <p:attrName>ppt_w</p:attrName>
                                        </p:attrNameLst>
                                      </p:cBhvr>
                                      <p:tavLst>
                                        <p:tav tm="0">
                                          <p:val>
                                            <p:strVal val="ppt_w"/>
                                          </p:val>
                                        </p:tav>
                                        <p:tav tm="100000">
                                          <p:val>
                                            <p:fltVal val="0"/>
                                          </p:val>
                                        </p:tav>
                                      </p:tavLst>
                                    </p:anim>
                                    <p:anim calcmode="lin" valueType="num">
                                      <p:cBhvr>
                                        <p:cTn id="12" dur="500"/>
                                        <p:tgtEl>
                                          <p:spTgt spid="55"/>
                                        </p:tgtEl>
                                        <p:attrNameLst>
                                          <p:attrName>ppt_h</p:attrName>
                                        </p:attrNameLst>
                                      </p:cBhvr>
                                      <p:tavLst>
                                        <p:tav tm="0">
                                          <p:val>
                                            <p:strVal val="ppt_h"/>
                                          </p:val>
                                        </p:tav>
                                        <p:tav tm="100000">
                                          <p:val>
                                            <p:fltVal val="0"/>
                                          </p:val>
                                        </p:tav>
                                      </p:tavLst>
                                    </p:anim>
                                    <p:animEffect transition="out" filter="fade">
                                      <p:cBhvr>
                                        <p:cTn id="13" dur="500"/>
                                        <p:tgtEl>
                                          <p:spTgt spid="55"/>
                                        </p:tgtEl>
                                      </p:cBhvr>
                                    </p:animEffect>
                                    <p:set>
                                      <p:cBhvr>
                                        <p:cTn id="14" dur="1" fill="hold">
                                          <p:stCondLst>
                                            <p:cond delay="499"/>
                                          </p:stCondLst>
                                        </p:cTn>
                                        <p:tgtEl>
                                          <p:spTgt spid="55"/>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2"/>
                                        </p:tgtEl>
                                        <p:attrNameLst>
                                          <p:attrName>ppt_w</p:attrName>
                                        </p:attrNameLst>
                                      </p:cBhvr>
                                      <p:tavLst>
                                        <p:tav tm="0">
                                          <p:val>
                                            <p:strVal val="ppt_w"/>
                                          </p:val>
                                        </p:tav>
                                        <p:tav tm="100000">
                                          <p:val>
                                            <p:fltVal val="0"/>
                                          </p:val>
                                        </p:tav>
                                      </p:tavLst>
                                    </p:anim>
                                    <p:anim calcmode="lin" valueType="num">
                                      <p:cBhvr>
                                        <p:cTn id="17" dur="500"/>
                                        <p:tgtEl>
                                          <p:spTgt spid="2"/>
                                        </p:tgtEl>
                                        <p:attrNameLst>
                                          <p:attrName>ppt_h</p:attrName>
                                        </p:attrNameLst>
                                      </p:cBhvr>
                                      <p:tavLst>
                                        <p:tav tm="0">
                                          <p:val>
                                            <p:strVal val="ppt_h"/>
                                          </p:val>
                                        </p:tav>
                                        <p:tav tm="100000">
                                          <p:val>
                                            <p:fltVal val="0"/>
                                          </p:val>
                                        </p:tav>
                                      </p:tavLst>
                                    </p:anim>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duotone>
              <a:schemeClr val="accent5">
                <a:shade val="45000"/>
                <a:satMod val="135000"/>
              </a:schemeClr>
              <a:prstClr val="white"/>
            </a:duotone>
            <a:lum bright="8000"/>
            <a:extLst>
              <a:ext uri="{28A0092B-C50C-407E-A947-70E740481C1C}">
                <a14:useLocalDpi xmlns:a14="http://schemas.microsoft.com/office/drawing/2010/main" val="0"/>
              </a:ext>
            </a:extLst>
          </a:blip>
          <a:srcRect l="1138" r="1765" b="48335"/>
          <a:stretch/>
        </p:blipFill>
        <p:spPr>
          <a:xfrm>
            <a:off x="-9526" y="3238501"/>
            <a:ext cx="12201525" cy="3619499"/>
          </a:xfrm>
          <a:prstGeom prst="rect">
            <a:avLst/>
          </a:prstGeom>
        </p:spPr>
      </p:pic>
      <p:sp>
        <p:nvSpPr>
          <p:cNvPr id="5" name="TextBox 4"/>
          <p:cNvSpPr txBox="1"/>
          <p:nvPr/>
        </p:nvSpPr>
        <p:spPr>
          <a:xfrm>
            <a:off x="4319249" y="904792"/>
            <a:ext cx="4977645" cy="1569660"/>
          </a:xfrm>
          <a:prstGeom prst="rect">
            <a:avLst/>
          </a:prstGeom>
          <a:noFill/>
        </p:spPr>
        <p:txBody>
          <a:bodyPr wrap="none" rtlCol="0">
            <a:spAutoFit/>
          </a:bodyPr>
          <a:lstStyle/>
          <a:p>
            <a:pPr algn="ctr"/>
            <a:r>
              <a:rPr lang="sv-SE" sz="9600" b="1" dirty="0" smtClean="0">
                <a:solidFill>
                  <a:schemeClr val="bg1">
                    <a:lumMod val="75000"/>
                    <a:lumOff val="25000"/>
                  </a:schemeClr>
                </a:solidFill>
                <a:latin typeface="+mj-lt"/>
              </a:rPr>
              <a:t>akka.net</a:t>
            </a:r>
            <a:endParaRPr lang="sv-SE" sz="9600" b="1" dirty="0">
              <a:solidFill>
                <a:schemeClr val="bg1">
                  <a:lumMod val="75000"/>
                  <a:lumOff val="25000"/>
                </a:schemeClr>
              </a:solidFill>
              <a:latin typeface="+mj-lt"/>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27765" y="933667"/>
            <a:ext cx="2291484" cy="1172094"/>
          </a:xfrm>
          <a:prstGeom prst="rect">
            <a:avLst/>
          </a:prstGeom>
        </p:spPr>
      </p:pic>
      <p:sp>
        <p:nvSpPr>
          <p:cNvPr id="3" name="TextBox 2"/>
          <p:cNvSpPr txBox="1"/>
          <p:nvPr/>
        </p:nvSpPr>
        <p:spPr>
          <a:xfrm>
            <a:off x="8674099" y="3741766"/>
            <a:ext cx="3517900" cy="1938992"/>
          </a:xfrm>
          <a:prstGeom prst="rect">
            <a:avLst/>
          </a:prstGeom>
          <a:noFill/>
        </p:spPr>
        <p:txBody>
          <a:bodyPr wrap="square" rtlCol="0">
            <a:spAutoFit/>
          </a:bodyPr>
          <a:lstStyle/>
          <a:p>
            <a:r>
              <a:rPr lang="es-ES" sz="2000" b="1" dirty="0" smtClean="0">
                <a:solidFill>
                  <a:schemeClr val="tx2">
                    <a:lumMod val="25000"/>
                  </a:schemeClr>
                </a:solidFill>
              </a:rPr>
              <a:t>30 Mayo 2015 #</a:t>
            </a:r>
            <a:r>
              <a:rPr lang="es-ES" sz="2000" b="1" dirty="0" err="1" smtClean="0">
                <a:solidFill>
                  <a:schemeClr val="tx2">
                    <a:lumMod val="25000"/>
                  </a:schemeClr>
                </a:solidFill>
              </a:rPr>
              <a:t>dotnetmalaga</a:t>
            </a:r>
            <a:endParaRPr lang="es-ES" sz="2000" b="1" dirty="0" smtClean="0">
              <a:solidFill>
                <a:schemeClr val="tx2">
                  <a:lumMod val="25000"/>
                </a:schemeClr>
              </a:solidFill>
            </a:endParaRPr>
          </a:p>
          <a:p>
            <a:endParaRPr lang="es-ES" sz="2000" b="1" dirty="0" smtClean="0">
              <a:solidFill>
                <a:schemeClr val="tx2">
                  <a:lumMod val="25000"/>
                </a:schemeClr>
              </a:solidFill>
            </a:endParaRPr>
          </a:p>
          <a:p>
            <a:r>
              <a:rPr lang="es-ES" sz="2000" b="1" dirty="0" smtClean="0">
                <a:solidFill>
                  <a:schemeClr val="tx2">
                    <a:lumMod val="25000"/>
                  </a:schemeClr>
                </a:solidFill>
              </a:rPr>
              <a:t>Javier García Magna</a:t>
            </a:r>
          </a:p>
          <a:p>
            <a:r>
              <a:rPr lang="es-ES" sz="2000" b="1" dirty="0" smtClean="0">
                <a:solidFill>
                  <a:schemeClr val="tx2">
                    <a:lumMod val="25000"/>
                  </a:schemeClr>
                </a:solidFill>
              </a:rPr>
              <a:t>jgarciamagna@sequel.com</a:t>
            </a:r>
          </a:p>
          <a:p>
            <a:r>
              <a:rPr lang="es-ES" sz="2000" b="1" dirty="0" smtClean="0">
                <a:solidFill>
                  <a:schemeClr val="tx2">
                    <a:lumMod val="25000"/>
                  </a:schemeClr>
                </a:solidFill>
              </a:rPr>
              <a:t>@</a:t>
            </a:r>
            <a:r>
              <a:rPr lang="es-ES" sz="2000" b="1" dirty="0" err="1" smtClean="0">
                <a:solidFill>
                  <a:schemeClr val="tx2">
                    <a:lumMod val="25000"/>
                  </a:schemeClr>
                </a:solidFill>
              </a:rPr>
              <a:t>ndsrf</a:t>
            </a:r>
            <a:endParaRPr lang="es-ES" sz="2000" b="1" dirty="0">
              <a:solidFill>
                <a:schemeClr val="tx2">
                  <a:lumMod val="25000"/>
                </a:schemeClr>
              </a:solidFill>
            </a:endParaRPr>
          </a:p>
        </p:txBody>
      </p:sp>
      <p:sp>
        <p:nvSpPr>
          <p:cNvPr id="6" name="TextBox 5"/>
          <p:cNvSpPr txBox="1"/>
          <p:nvPr/>
        </p:nvSpPr>
        <p:spPr>
          <a:xfrm>
            <a:off x="-9526" y="6488668"/>
            <a:ext cx="7443128" cy="369332"/>
          </a:xfrm>
          <a:prstGeom prst="rect">
            <a:avLst/>
          </a:prstGeom>
          <a:noFill/>
        </p:spPr>
        <p:txBody>
          <a:bodyPr wrap="none" rtlCol="0">
            <a:spAutoFit/>
          </a:bodyPr>
          <a:lstStyle/>
          <a:p>
            <a:r>
              <a:rPr lang="es-ES" dirty="0" smtClean="0"/>
              <a:t>Adaptación del original de Roger </a:t>
            </a:r>
            <a:r>
              <a:rPr lang="es-ES" dirty="0" err="1" smtClean="0"/>
              <a:t>Alsing</a:t>
            </a:r>
            <a:r>
              <a:rPr lang="es-ES" dirty="0" smtClean="0"/>
              <a:t> </a:t>
            </a:r>
            <a:r>
              <a:rPr lang="es-ES" dirty="0"/>
              <a:t>- </a:t>
            </a:r>
            <a:r>
              <a:rPr lang="es-ES" dirty="0">
                <a:solidFill>
                  <a:schemeClr val="tx2">
                    <a:lumMod val="25000"/>
                  </a:schemeClr>
                </a:solidFill>
              </a:rPr>
              <a:t>https://github.com/rogeralsing</a:t>
            </a:r>
          </a:p>
        </p:txBody>
      </p:sp>
    </p:spTree>
    <p:extLst>
      <p:ext uri="{BB962C8B-B14F-4D97-AF65-F5344CB8AC3E}">
        <p14:creationId xmlns:p14="http://schemas.microsoft.com/office/powerpoint/2010/main" val="33554022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
        <p:cNvGrpSpPr/>
        <p:nvPr/>
      </p:nvGrpSpPr>
      <p:grpSpPr>
        <a:xfrm>
          <a:off x="0" y="0"/>
          <a:ext cx="0" cy="0"/>
          <a:chOff x="0" y="0"/>
          <a:chExt cx="0" cy="0"/>
        </a:xfrm>
      </p:grpSpPr>
      <p:sp>
        <p:nvSpPr>
          <p:cNvPr id="96" name="Rectangle 95"/>
          <p:cNvSpPr/>
          <p:nvPr/>
        </p:nvSpPr>
        <p:spPr>
          <a:xfrm>
            <a:off x="0" y="0"/>
            <a:ext cx="12192000" cy="6858000"/>
          </a:xfrm>
          <a:prstGeom prst="rect">
            <a:avLst/>
          </a:prstGeom>
          <a:solidFill>
            <a:srgbClr val="1FA8E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p>
        </p:txBody>
      </p:sp>
      <p:cxnSp>
        <p:nvCxnSpPr>
          <p:cNvPr id="37" name="Straight Connector 36"/>
          <p:cNvCxnSpPr/>
          <p:nvPr/>
        </p:nvCxnSpPr>
        <p:spPr>
          <a:xfrm flipV="1">
            <a:off x="3329215" y="1891345"/>
            <a:ext cx="1235325" cy="253498"/>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flipV="1">
            <a:off x="4564540" y="1891345"/>
            <a:ext cx="410181" cy="758943"/>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86" idx="2"/>
            <a:endCxn id="85" idx="6"/>
          </p:cNvCxnSpPr>
          <p:nvPr/>
        </p:nvCxnSpPr>
        <p:spPr>
          <a:xfrm flipH="1">
            <a:off x="6494397" y="4827955"/>
            <a:ext cx="2315824" cy="7338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84" idx="2"/>
            <a:endCxn id="83" idx="6"/>
          </p:cNvCxnSpPr>
          <p:nvPr/>
        </p:nvCxnSpPr>
        <p:spPr>
          <a:xfrm flipH="1" flipV="1">
            <a:off x="3114983" y="4824906"/>
            <a:ext cx="2336325" cy="731618"/>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84" idx="2"/>
            <a:endCxn id="82" idx="6"/>
          </p:cNvCxnSpPr>
          <p:nvPr/>
        </p:nvCxnSpPr>
        <p:spPr>
          <a:xfrm flipH="1">
            <a:off x="3106672" y="5556524"/>
            <a:ext cx="2344636" cy="13214"/>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91" idx="4"/>
            <a:endCxn id="84" idx="0"/>
          </p:cNvCxnSpPr>
          <p:nvPr/>
        </p:nvCxnSpPr>
        <p:spPr>
          <a:xfrm>
            <a:off x="5593508" y="4971258"/>
            <a:ext cx="0" cy="44306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83" idx="2"/>
            <a:endCxn id="95" idx="6"/>
          </p:cNvCxnSpPr>
          <p:nvPr/>
        </p:nvCxnSpPr>
        <p:spPr>
          <a:xfrm flipH="1">
            <a:off x="2378027" y="4824906"/>
            <a:ext cx="452556" cy="1905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83" idx="3"/>
            <a:endCxn id="81" idx="7"/>
          </p:cNvCxnSpPr>
          <p:nvPr/>
        </p:nvCxnSpPr>
        <p:spPr>
          <a:xfrm flipH="1">
            <a:off x="2338223" y="4925457"/>
            <a:ext cx="534009" cy="53051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86" idx="4"/>
            <a:endCxn id="87" idx="0"/>
          </p:cNvCxnSpPr>
          <p:nvPr/>
        </p:nvCxnSpPr>
        <p:spPr>
          <a:xfrm flipH="1">
            <a:off x="8938543" y="4970155"/>
            <a:ext cx="13878" cy="44943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86" idx="5"/>
            <a:endCxn id="88" idx="1"/>
          </p:cNvCxnSpPr>
          <p:nvPr/>
        </p:nvCxnSpPr>
        <p:spPr>
          <a:xfrm>
            <a:off x="9052972" y="4928506"/>
            <a:ext cx="536698" cy="527467"/>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91" idx="5"/>
            <a:endCxn id="85" idx="1"/>
          </p:cNvCxnSpPr>
          <p:nvPr/>
        </p:nvCxnSpPr>
        <p:spPr>
          <a:xfrm>
            <a:off x="5694059" y="4929609"/>
            <a:ext cx="557587" cy="531632"/>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86" idx="6"/>
            <a:endCxn id="89" idx="2"/>
          </p:cNvCxnSpPr>
          <p:nvPr/>
        </p:nvCxnSpPr>
        <p:spPr>
          <a:xfrm>
            <a:off x="9094621" y="4827955"/>
            <a:ext cx="453400" cy="11646"/>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2095472"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2" name="Oval 81"/>
          <p:cNvSpPr/>
          <p:nvPr/>
        </p:nvSpPr>
        <p:spPr>
          <a:xfrm>
            <a:off x="2822272" y="542753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3" name="Oval 82"/>
          <p:cNvSpPr/>
          <p:nvPr/>
        </p:nvSpPr>
        <p:spPr>
          <a:xfrm>
            <a:off x="2830583" y="4682706"/>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4" name="Oval 83"/>
          <p:cNvSpPr/>
          <p:nvPr/>
        </p:nvSpPr>
        <p:spPr>
          <a:xfrm>
            <a:off x="5451308"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5" name="Oval 84"/>
          <p:cNvSpPr/>
          <p:nvPr/>
        </p:nvSpPr>
        <p:spPr>
          <a:xfrm>
            <a:off x="6209997"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6" name="Oval 85"/>
          <p:cNvSpPr/>
          <p:nvPr/>
        </p:nvSpPr>
        <p:spPr>
          <a:xfrm>
            <a:off x="8810221" y="4685755"/>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7" name="Oval 86"/>
          <p:cNvSpPr/>
          <p:nvPr/>
        </p:nvSpPr>
        <p:spPr>
          <a:xfrm>
            <a:off x="8796343" y="541959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8" name="Oval 87"/>
          <p:cNvSpPr/>
          <p:nvPr/>
        </p:nvSpPr>
        <p:spPr>
          <a:xfrm>
            <a:off x="9548021" y="5414324"/>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89" name="Oval 88"/>
          <p:cNvSpPr/>
          <p:nvPr/>
        </p:nvSpPr>
        <p:spPr>
          <a:xfrm>
            <a:off x="9548021" y="4697401"/>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90" name="Straight Connector 89"/>
          <p:cNvCxnSpPr>
            <a:stCxn id="94" idx="2"/>
            <a:endCxn id="91" idx="6"/>
          </p:cNvCxnSpPr>
          <p:nvPr/>
        </p:nvCxnSpPr>
        <p:spPr>
          <a:xfrm flipH="1" flipV="1">
            <a:off x="5735708" y="4829058"/>
            <a:ext cx="733181" cy="24233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94" idx="7"/>
            <a:endCxn id="93" idx="3"/>
          </p:cNvCxnSpPr>
          <p:nvPr/>
        </p:nvCxnSpPr>
        <p:spPr>
          <a:xfrm flipV="1">
            <a:off x="6711640" y="4444174"/>
            <a:ext cx="437392" cy="526668"/>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7107383" y="4201423"/>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95" name="Oval 94"/>
          <p:cNvSpPr/>
          <p:nvPr/>
        </p:nvSpPr>
        <p:spPr>
          <a:xfrm>
            <a:off x="2093627" y="4701762"/>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cxnSp>
        <p:nvCxnSpPr>
          <p:cNvPr id="3" name="Straight Connector 2"/>
          <p:cNvCxnSpPr/>
          <p:nvPr/>
        </p:nvCxnSpPr>
        <p:spPr>
          <a:xfrm flipH="1" flipV="1">
            <a:off x="4974721" y="2609750"/>
            <a:ext cx="610855" cy="221820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94" idx="0"/>
          </p:cNvCxnSpPr>
          <p:nvPr/>
        </p:nvCxnSpPr>
        <p:spPr>
          <a:xfrm flipV="1">
            <a:off x="6611089" y="2674550"/>
            <a:ext cx="638494" cy="2254643"/>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6468889" y="4929193"/>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91" name="Oval 90"/>
          <p:cNvSpPr/>
          <p:nvPr/>
        </p:nvSpPr>
        <p:spPr>
          <a:xfrm>
            <a:off x="5451308" y="4686858"/>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48" name="Oval 47"/>
          <p:cNvSpPr/>
          <p:nvPr/>
        </p:nvSpPr>
        <p:spPr>
          <a:xfrm>
            <a:off x="2670268" y="4521877"/>
            <a:ext cx="610609" cy="610609"/>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49" name="Oval 48"/>
          <p:cNvSpPr/>
          <p:nvPr/>
        </p:nvSpPr>
        <p:spPr>
          <a:xfrm>
            <a:off x="8647117" y="4519601"/>
            <a:ext cx="610609" cy="610609"/>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sp>
        <p:nvSpPr>
          <p:cNvPr id="52" name="Oval 51"/>
          <p:cNvSpPr/>
          <p:nvPr/>
        </p:nvSpPr>
        <p:spPr>
          <a:xfrm>
            <a:off x="4422340" y="1749145"/>
            <a:ext cx="284400" cy="284400"/>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nvGrpSpPr>
          <p:cNvPr id="10" name="Group 9"/>
          <p:cNvGrpSpPr/>
          <p:nvPr/>
        </p:nvGrpSpPr>
        <p:grpSpPr>
          <a:xfrm>
            <a:off x="4464377" y="2096161"/>
            <a:ext cx="1027178" cy="1027178"/>
            <a:chOff x="6965144" y="888947"/>
            <a:chExt cx="1027178" cy="1027178"/>
          </a:xfrm>
        </p:grpSpPr>
        <p:sp>
          <p:nvSpPr>
            <p:cNvPr id="50" name="Oval 49"/>
            <p:cNvSpPr/>
            <p:nvPr/>
          </p:nvSpPr>
          <p:spPr>
            <a:xfrm>
              <a:off x="6965144" y="888947"/>
              <a:ext cx="1027178" cy="1027178"/>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6068" y="1087802"/>
              <a:ext cx="405329" cy="629468"/>
            </a:xfrm>
            <a:prstGeom prst="rect">
              <a:avLst/>
            </a:prstGeom>
          </p:spPr>
        </p:pic>
      </p:grpSp>
      <p:grpSp>
        <p:nvGrpSpPr>
          <p:cNvPr id="12" name="Group 11"/>
          <p:cNvGrpSpPr/>
          <p:nvPr/>
        </p:nvGrpSpPr>
        <p:grpSpPr>
          <a:xfrm>
            <a:off x="2555270" y="4309117"/>
            <a:ext cx="1036128" cy="1036128"/>
            <a:chOff x="1126760" y="1874940"/>
            <a:chExt cx="1036128" cy="1036128"/>
          </a:xfrm>
        </p:grpSpPr>
        <p:sp>
          <p:nvSpPr>
            <p:cNvPr id="47" name="Oval 46"/>
            <p:cNvSpPr/>
            <p:nvPr/>
          </p:nvSpPr>
          <p:spPr>
            <a:xfrm>
              <a:off x="1126760" y="1874940"/>
              <a:ext cx="1036128" cy="1036128"/>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4820" y="2033545"/>
              <a:ext cx="460007" cy="700143"/>
            </a:xfrm>
            <a:prstGeom prst="rect">
              <a:avLst/>
            </a:prstGeom>
          </p:spPr>
        </p:pic>
      </p:grpSp>
      <p:grpSp>
        <p:nvGrpSpPr>
          <p:cNvPr id="16" name="Group 15"/>
          <p:cNvGrpSpPr/>
          <p:nvPr/>
        </p:nvGrpSpPr>
        <p:grpSpPr>
          <a:xfrm>
            <a:off x="6734446" y="2175745"/>
            <a:ext cx="1036128" cy="1036128"/>
            <a:chOff x="2540144" y="1922946"/>
            <a:chExt cx="1036128" cy="1036128"/>
          </a:xfrm>
        </p:grpSpPr>
        <p:sp>
          <p:nvSpPr>
            <p:cNvPr id="55" name="Oval 54"/>
            <p:cNvSpPr/>
            <p:nvPr/>
          </p:nvSpPr>
          <p:spPr>
            <a:xfrm>
              <a:off x="2540144" y="1922946"/>
              <a:ext cx="1036128" cy="1036128"/>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nvGrpSpPr>
            <p:cNvPr id="15" name="Group 14"/>
            <p:cNvGrpSpPr/>
            <p:nvPr/>
          </p:nvGrpSpPr>
          <p:grpSpPr>
            <a:xfrm flipH="1">
              <a:off x="2728186" y="2154227"/>
              <a:ext cx="660044" cy="586445"/>
              <a:chOff x="1140368" y="935171"/>
              <a:chExt cx="2744639" cy="2438597"/>
            </a:xfrm>
          </p:grpSpPr>
          <p:sp>
            <p:nvSpPr>
              <p:cNvPr id="14" name="Rectangle 13"/>
              <p:cNvSpPr/>
              <p:nvPr/>
            </p:nvSpPr>
            <p:spPr>
              <a:xfrm>
                <a:off x="1254868" y="1054813"/>
                <a:ext cx="2539975" cy="1629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0368" y="935171"/>
                <a:ext cx="2744639" cy="2438597"/>
              </a:xfrm>
              <a:prstGeom prst="rect">
                <a:avLst/>
              </a:prstGeom>
            </p:spPr>
          </p:pic>
        </p:grpSp>
      </p:grpSp>
      <p:grpSp>
        <p:nvGrpSpPr>
          <p:cNvPr id="20" name="Group 19"/>
          <p:cNvGrpSpPr/>
          <p:nvPr/>
        </p:nvGrpSpPr>
        <p:grpSpPr>
          <a:xfrm>
            <a:off x="8461618" y="4299729"/>
            <a:ext cx="1036128" cy="1036128"/>
            <a:chOff x="8434357" y="1937354"/>
            <a:chExt cx="1036128" cy="1036128"/>
          </a:xfrm>
        </p:grpSpPr>
        <p:sp>
          <p:nvSpPr>
            <p:cNvPr id="66" name="Oval 65"/>
            <p:cNvSpPr/>
            <p:nvPr/>
          </p:nvSpPr>
          <p:spPr>
            <a:xfrm>
              <a:off x="8434357" y="1937354"/>
              <a:ext cx="1036128" cy="1036128"/>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sv-SE" sz="1100" b="1" dirty="0"/>
            </a:p>
          </p:txBody>
        </p:sp>
        <p:grpSp>
          <p:nvGrpSpPr>
            <p:cNvPr id="19" name="Group 18"/>
            <p:cNvGrpSpPr/>
            <p:nvPr/>
          </p:nvGrpSpPr>
          <p:grpSpPr>
            <a:xfrm>
              <a:off x="8609200" y="2123448"/>
              <a:ext cx="686442" cy="585524"/>
              <a:chOff x="7695295" y="2402332"/>
              <a:chExt cx="1339182" cy="1142300"/>
            </a:xfrm>
          </p:grpSpPr>
          <p:sp>
            <p:nvSpPr>
              <p:cNvPr id="18" name="Trapezoid 17"/>
              <p:cNvSpPr/>
              <p:nvPr/>
            </p:nvSpPr>
            <p:spPr>
              <a:xfrm>
                <a:off x="7695295" y="3169400"/>
                <a:ext cx="1339181" cy="375232"/>
              </a:xfrm>
              <a:prstGeom prst="trapezoid">
                <a:avLst>
                  <a:gd name="adj" fmla="val 5169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95296" y="2402332"/>
                <a:ext cx="1339181" cy="1142300"/>
              </a:xfrm>
              <a:prstGeom prst="rect">
                <a:avLst/>
              </a:prstGeom>
            </p:spPr>
          </p:pic>
        </p:grpSp>
      </p:gr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67032" y="1882660"/>
            <a:ext cx="524366" cy="524366"/>
          </a:xfrm>
          <a:prstGeom prst="rect">
            <a:avLst/>
          </a:prstGeom>
        </p:spPr>
      </p:pic>
      <p:pic>
        <p:nvPicPr>
          <p:cNvPr id="39" name="Picture 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62212" y="4085187"/>
            <a:ext cx="524366" cy="524366"/>
          </a:xfrm>
          <a:prstGeom prst="rect">
            <a:avLst/>
          </a:prstGeom>
        </p:spPr>
      </p:pic>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51743" y="5321773"/>
            <a:ext cx="524366" cy="524366"/>
          </a:xfrm>
          <a:prstGeom prst="rect">
            <a:avLst/>
          </a:prstGeom>
        </p:spPr>
      </p:pic>
      <p:sp>
        <p:nvSpPr>
          <p:cNvPr id="56" name="Title 1"/>
          <p:cNvSpPr>
            <a:spLocks noGrp="1"/>
          </p:cNvSpPr>
          <p:nvPr>
            <p:ph type="title"/>
          </p:nvPr>
        </p:nvSpPr>
        <p:spPr>
          <a:xfrm>
            <a:off x="838200" y="365125"/>
            <a:ext cx="10515600" cy="1325563"/>
          </a:xfrm>
        </p:spPr>
        <p:txBody>
          <a:bodyPr/>
          <a:lstStyle/>
          <a:p>
            <a:pPr algn="ctr"/>
            <a:r>
              <a:rPr lang="sv-SE" b="1" dirty="0" smtClean="0"/>
              <a:t>Internet </a:t>
            </a:r>
            <a:r>
              <a:rPr lang="sv-SE" b="1" dirty="0" err="1" smtClean="0"/>
              <a:t>of</a:t>
            </a:r>
            <a:r>
              <a:rPr lang="sv-SE" b="1" dirty="0" smtClean="0"/>
              <a:t> </a:t>
            </a:r>
            <a:r>
              <a:rPr lang="sv-SE" b="1" dirty="0" err="1" smtClean="0"/>
              <a:t>Things</a:t>
            </a:r>
            <a:endParaRPr lang="sv-SE" b="1" dirty="0"/>
          </a:p>
        </p:txBody>
      </p:sp>
    </p:spTree>
    <p:extLst>
      <p:ext uri="{BB962C8B-B14F-4D97-AF65-F5344CB8AC3E}">
        <p14:creationId xmlns:p14="http://schemas.microsoft.com/office/powerpoint/2010/main" val="2710062311"/>
      </p:ext>
    </p:extLst>
  </p:cSld>
  <p:clrMapOvr>
    <a:masterClrMapping/>
  </p:clrMapOvr>
  <p:transition spd="slow">
    <p:wipe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31704"/>
          </a:xfrm>
          <a:prstGeom prst="rect">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p>
        </p:txBody>
      </p:sp>
      <p:sp>
        <p:nvSpPr>
          <p:cNvPr id="4" name="Title 1"/>
          <p:cNvSpPr>
            <a:spLocks noGrp="1"/>
          </p:cNvSpPr>
          <p:nvPr>
            <p:ph type="title"/>
          </p:nvPr>
        </p:nvSpPr>
        <p:spPr>
          <a:xfrm>
            <a:off x="838200" y="365125"/>
            <a:ext cx="10515600" cy="1325563"/>
          </a:xfrm>
        </p:spPr>
        <p:txBody>
          <a:bodyPr/>
          <a:lstStyle/>
          <a:p>
            <a:pPr algn="ctr"/>
            <a:r>
              <a:rPr lang="sv-SE" b="1" dirty="0" smtClean="0"/>
              <a:t>Modelo de Actores</a:t>
            </a:r>
            <a:endParaRPr lang="sv-SE" b="1" dirty="0"/>
          </a:p>
        </p:txBody>
      </p:sp>
      <p:sp>
        <p:nvSpPr>
          <p:cNvPr id="5" name="Content Placeholder 2"/>
          <p:cNvSpPr>
            <a:spLocks noGrp="1"/>
          </p:cNvSpPr>
          <p:nvPr>
            <p:ph idx="1"/>
          </p:nvPr>
        </p:nvSpPr>
        <p:spPr>
          <a:xfrm>
            <a:off x="838200" y="1607167"/>
            <a:ext cx="10515600" cy="2224537"/>
          </a:xfrm>
        </p:spPr>
        <p:txBody>
          <a:bodyPr>
            <a:normAutofit/>
          </a:bodyPr>
          <a:lstStyle/>
          <a:p>
            <a:pPr marL="0" indent="0">
              <a:buNone/>
            </a:pPr>
            <a:r>
              <a:rPr lang="sv-SE" b="1" smtClean="0"/>
              <a:t>Tres axiomas:</a:t>
            </a:r>
            <a:endParaRPr lang="sv-SE" b="1" dirty="0" smtClean="0"/>
          </a:p>
          <a:p>
            <a:pPr marL="0" indent="0">
              <a:buNone/>
            </a:pPr>
            <a:r>
              <a:rPr lang="sv-SE" sz="2400" b="1" dirty="0" smtClean="0"/>
              <a:t>Enviar </a:t>
            </a:r>
            <a:r>
              <a:rPr lang="sv-SE" sz="2400" dirty="0" smtClean="0"/>
              <a:t>– Un actor puede enviar mensajes a otros actores</a:t>
            </a:r>
          </a:p>
          <a:p>
            <a:pPr marL="0" indent="0">
              <a:buNone/>
            </a:pPr>
            <a:r>
              <a:rPr lang="sv-SE" sz="2400" b="1" dirty="0" smtClean="0"/>
              <a:t>Crear </a:t>
            </a:r>
            <a:r>
              <a:rPr lang="sv-SE" sz="2400" dirty="0" smtClean="0"/>
              <a:t>– Un actor puede crear otros actores</a:t>
            </a:r>
          </a:p>
          <a:p>
            <a:pPr marL="0" indent="0">
              <a:buNone/>
            </a:pPr>
            <a:r>
              <a:rPr lang="sv-SE" sz="2400" b="1" dirty="0" smtClean="0"/>
              <a:t>Estado </a:t>
            </a:r>
            <a:r>
              <a:rPr lang="sv-SE" sz="2400" dirty="0" smtClean="0"/>
              <a:t>– Los actores tienen estado y pueden responder a mensajes de forma distinta según su estado</a:t>
            </a:r>
          </a:p>
        </p:txBody>
      </p:sp>
      <p:sp>
        <p:nvSpPr>
          <p:cNvPr id="2" name="TextBox 1"/>
          <p:cNvSpPr txBox="1"/>
          <p:nvPr/>
        </p:nvSpPr>
        <p:spPr>
          <a:xfrm>
            <a:off x="838200" y="4091012"/>
            <a:ext cx="10515600" cy="2215991"/>
          </a:xfrm>
          <a:prstGeom prst="rect">
            <a:avLst/>
          </a:prstGeom>
          <a:noFill/>
        </p:spPr>
        <p:txBody>
          <a:bodyPr wrap="square" rtlCol="0">
            <a:spAutoFit/>
          </a:bodyPr>
          <a:lstStyle/>
          <a:p>
            <a:pPr algn="ctr"/>
            <a:r>
              <a:rPr lang="sv-SE" sz="2400" b="1" i="1" dirty="0">
                <a:solidFill>
                  <a:srgbClr val="DB5151"/>
                </a:solidFill>
              </a:rPr>
              <a:t>”An </a:t>
            </a:r>
            <a:r>
              <a:rPr lang="sv-SE" sz="2400" b="1" i="1" dirty="0" err="1">
                <a:solidFill>
                  <a:srgbClr val="DB5151"/>
                </a:solidFill>
              </a:rPr>
              <a:t>island</a:t>
            </a:r>
            <a:r>
              <a:rPr lang="sv-SE" sz="2400" b="1" i="1" dirty="0">
                <a:solidFill>
                  <a:srgbClr val="DB5151"/>
                </a:solidFill>
              </a:rPr>
              <a:t> </a:t>
            </a:r>
            <a:r>
              <a:rPr lang="sv-SE" sz="2400" b="1" i="1" dirty="0" err="1">
                <a:solidFill>
                  <a:srgbClr val="DB5151"/>
                </a:solidFill>
              </a:rPr>
              <a:t>of</a:t>
            </a:r>
            <a:r>
              <a:rPr lang="sv-SE" sz="2400" b="1" i="1" dirty="0">
                <a:solidFill>
                  <a:srgbClr val="DB5151"/>
                </a:solidFill>
              </a:rPr>
              <a:t> </a:t>
            </a:r>
            <a:r>
              <a:rPr lang="sv-SE" sz="2400" b="1" i="1" dirty="0" err="1">
                <a:solidFill>
                  <a:srgbClr val="DB5151"/>
                </a:solidFill>
              </a:rPr>
              <a:t>sanity</a:t>
            </a:r>
            <a:r>
              <a:rPr lang="sv-SE" sz="2400" b="1" i="1" dirty="0">
                <a:solidFill>
                  <a:srgbClr val="DB5151"/>
                </a:solidFill>
              </a:rPr>
              <a:t> in a </a:t>
            </a:r>
            <a:r>
              <a:rPr lang="sv-SE" sz="2400" b="1" i="1" dirty="0" err="1">
                <a:solidFill>
                  <a:srgbClr val="DB5151"/>
                </a:solidFill>
              </a:rPr>
              <a:t>sea</a:t>
            </a:r>
            <a:r>
              <a:rPr lang="sv-SE" sz="2400" b="1" i="1" dirty="0">
                <a:solidFill>
                  <a:srgbClr val="DB5151"/>
                </a:solidFill>
              </a:rPr>
              <a:t> </a:t>
            </a:r>
            <a:r>
              <a:rPr lang="sv-SE" sz="2400" b="1" i="1" dirty="0" err="1">
                <a:solidFill>
                  <a:srgbClr val="DB5151"/>
                </a:solidFill>
              </a:rPr>
              <a:t>of</a:t>
            </a:r>
            <a:r>
              <a:rPr lang="sv-SE" sz="2400" b="1" i="1" dirty="0">
                <a:solidFill>
                  <a:srgbClr val="DB5151"/>
                </a:solidFill>
              </a:rPr>
              <a:t> </a:t>
            </a:r>
            <a:r>
              <a:rPr lang="sv-SE" sz="2400" b="1" i="1" dirty="0" err="1">
                <a:solidFill>
                  <a:srgbClr val="DB5151"/>
                </a:solidFill>
              </a:rPr>
              <a:t>concurrency</a:t>
            </a:r>
            <a:r>
              <a:rPr lang="sv-SE" sz="2400" b="1" i="1" dirty="0" smtClean="0">
                <a:solidFill>
                  <a:srgbClr val="DB5151"/>
                </a:solidFill>
              </a:rPr>
              <a:t>”</a:t>
            </a:r>
            <a:br>
              <a:rPr lang="sv-SE" sz="2400" b="1" i="1" dirty="0" smtClean="0">
                <a:solidFill>
                  <a:srgbClr val="DB5151"/>
                </a:solidFill>
              </a:rPr>
            </a:br>
            <a:endParaRPr lang="sv-SE" sz="2400" b="1" i="1" dirty="0">
              <a:solidFill>
                <a:srgbClr val="DB5151"/>
              </a:solidFill>
            </a:endParaRPr>
          </a:p>
          <a:p>
            <a:pPr algn="ctr"/>
            <a:r>
              <a:rPr lang="sv-SE" sz="2400" b="1" i="1" dirty="0">
                <a:solidFill>
                  <a:srgbClr val="DB5151"/>
                </a:solidFill>
              </a:rPr>
              <a:t>”</a:t>
            </a:r>
            <a:r>
              <a:rPr lang="sv-SE" sz="2400" b="1" i="1" dirty="0" err="1">
                <a:solidFill>
                  <a:srgbClr val="DB5151"/>
                </a:solidFill>
              </a:rPr>
              <a:t>Shared</a:t>
            </a:r>
            <a:r>
              <a:rPr lang="sv-SE" sz="2400" b="1" i="1" dirty="0">
                <a:solidFill>
                  <a:srgbClr val="DB5151"/>
                </a:solidFill>
              </a:rPr>
              <a:t>  </a:t>
            </a:r>
            <a:r>
              <a:rPr lang="sv-SE" sz="2400" b="1" i="1" dirty="0" err="1">
                <a:solidFill>
                  <a:srgbClr val="DB5151"/>
                </a:solidFill>
              </a:rPr>
              <a:t>nothing</a:t>
            </a:r>
            <a:r>
              <a:rPr lang="sv-SE" sz="2400" b="1" i="1" dirty="0">
                <a:solidFill>
                  <a:srgbClr val="DB5151"/>
                </a:solidFill>
              </a:rPr>
              <a:t>”, ”Black box</a:t>
            </a:r>
            <a:r>
              <a:rPr lang="sv-SE" sz="2400" b="1" i="1" dirty="0" smtClean="0">
                <a:solidFill>
                  <a:srgbClr val="DB5151"/>
                </a:solidFill>
              </a:rPr>
              <a:t>”</a:t>
            </a:r>
            <a:br>
              <a:rPr lang="sv-SE" sz="2400" b="1" i="1" dirty="0" smtClean="0">
                <a:solidFill>
                  <a:srgbClr val="DB5151"/>
                </a:solidFill>
              </a:rPr>
            </a:br>
            <a:endParaRPr lang="sv-SE" sz="2400" b="1" i="1" dirty="0">
              <a:solidFill>
                <a:srgbClr val="DB5151"/>
              </a:solidFill>
            </a:endParaRPr>
          </a:p>
          <a:p>
            <a:pPr algn="ctr"/>
            <a:r>
              <a:rPr lang="sv-SE" sz="2400" b="1" i="1" dirty="0">
                <a:solidFill>
                  <a:srgbClr val="DB5151"/>
                </a:solidFill>
              </a:rPr>
              <a:t>”</a:t>
            </a:r>
            <a:r>
              <a:rPr lang="sv-SE" sz="2400" b="1" i="1" dirty="0" err="1">
                <a:solidFill>
                  <a:srgbClr val="DB5151"/>
                </a:solidFill>
              </a:rPr>
              <a:t>Location</a:t>
            </a:r>
            <a:r>
              <a:rPr lang="sv-SE" sz="2400" b="1" i="1" dirty="0">
                <a:solidFill>
                  <a:srgbClr val="DB5151"/>
                </a:solidFill>
              </a:rPr>
              <a:t> transparent”, ”</a:t>
            </a:r>
            <a:r>
              <a:rPr lang="sv-SE" sz="2400" b="1" i="1" dirty="0" err="1">
                <a:solidFill>
                  <a:srgbClr val="DB5151"/>
                </a:solidFill>
              </a:rPr>
              <a:t>Distributable</a:t>
            </a:r>
            <a:r>
              <a:rPr lang="sv-SE" sz="2400" b="1" i="1" dirty="0">
                <a:solidFill>
                  <a:srgbClr val="DB5151"/>
                </a:solidFill>
              </a:rPr>
              <a:t> by design”</a:t>
            </a:r>
          </a:p>
          <a:p>
            <a:pPr algn="ctr"/>
            <a:endParaRPr lang="sv-SE" b="1" dirty="0">
              <a:solidFill>
                <a:srgbClr val="DB515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07" y="5635939"/>
            <a:ext cx="1244125" cy="906932"/>
          </a:xfrm>
          <a:prstGeom prst="rect">
            <a:avLst/>
          </a:prstGeom>
        </p:spPr>
      </p:pic>
      <p:grpSp>
        <p:nvGrpSpPr>
          <p:cNvPr id="9" name="Group 8"/>
          <p:cNvGrpSpPr/>
          <p:nvPr/>
        </p:nvGrpSpPr>
        <p:grpSpPr>
          <a:xfrm>
            <a:off x="10324482" y="870985"/>
            <a:ext cx="1512764" cy="931875"/>
            <a:chOff x="5487789" y="1693096"/>
            <a:chExt cx="1512764" cy="931875"/>
          </a:xfrm>
        </p:grpSpPr>
        <p:sp>
          <p:nvSpPr>
            <p:cNvPr id="10" name="Freeform 9"/>
            <p:cNvSpPr/>
            <p:nvPr/>
          </p:nvSpPr>
          <p:spPr>
            <a:xfrm>
              <a:off x="5493780" y="1732582"/>
              <a:ext cx="1506773" cy="840795"/>
            </a:xfrm>
            <a:custGeom>
              <a:avLst/>
              <a:gdLst>
                <a:gd name="connsiteX0" fmla="*/ 811534 w 1506773"/>
                <a:gd name="connsiteY0" fmla="*/ 0 h 840795"/>
                <a:gd name="connsiteX1" fmla="*/ 1148366 w 1506773"/>
                <a:gd name="connsiteY1" fmla="*/ 336832 h 840795"/>
                <a:gd name="connsiteX2" fmla="*/ 1145772 w 1506773"/>
                <a:gd name="connsiteY2" fmla="*/ 362569 h 840795"/>
                <a:gd name="connsiteX3" fmla="*/ 1156708 w 1506773"/>
                <a:gd name="connsiteY3" fmla="*/ 356633 h 840795"/>
                <a:gd name="connsiteX4" fmla="*/ 1254791 w 1506773"/>
                <a:gd name="connsiteY4" fmla="*/ 336831 h 840795"/>
                <a:gd name="connsiteX5" fmla="*/ 1506773 w 1506773"/>
                <a:gd name="connsiteY5" fmla="*/ 588813 h 840795"/>
                <a:gd name="connsiteX6" fmla="*/ 1254791 w 1506773"/>
                <a:gd name="connsiteY6" fmla="*/ 840795 h 840795"/>
                <a:gd name="connsiteX7" fmla="*/ 219803 w 1506773"/>
                <a:gd name="connsiteY7" fmla="*/ 840795 h 840795"/>
                <a:gd name="connsiteX8" fmla="*/ 219803 w 1506773"/>
                <a:gd name="connsiteY8" fmla="*/ 838500 h 840795"/>
                <a:gd name="connsiteX9" fmla="*/ 197036 w 1506773"/>
                <a:gd name="connsiteY9" fmla="*/ 840795 h 840795"/>
                <a:gd name="connsiteX10" fmla="*/ 0 w 1506773"/>
                <a:gd name="connsiteY10" fmla="*/ 643759 h 840795"/>
                <a:gd name="connsiteX11" fmla="*/ 157326 w 1506773"/>
                <a:gd name="connsiteY11" fmla="*/ 450726 h 840795"/>
                <a:gd name="connsiteX12" fmla="*/ 182581 w 1506773"/>
                <a:gd name="connsiteY12" fmla="*/ 448180 h 840795"/>
                <a:gd name="connsiteX13" fmla="*/ 199751 w 1506773"/>
                <a:gd name="connsiteY13" fmla="*/ 363136 h 840795"/>
                <a:gd name="connsiteX14" fmla="*/ 403134 w 1506773"/>
                <a:gd name="connsiteY14" fmla="*/ 228325 h 840795"/>
                <a:gd name="connsiteX15" fmla="*/ 447618 w 1506773"/>
                <a:gd name="connsiteY15" fmla="*/ 232809 h 840795"/>
                <a:gd name="connsiteX16" fmla="*/ 488795 w 1506773"/>
                <a:gd name="connsiteY16" fmla="*/ 245592 h 840795"/>
                <a:gd name="connsiteX17" fmla="*/ 501172 w 1506773"/>
                <a:gd name="connsiteY17" fmla="*/ 205722 h 840795"/>
                <a:gd name="connsiteX18" fmla="*/ 811534 w 1506773"/>
                <a:gd name="connsiteY18" fmla="*/ 0 h 84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06773" h="840795">
                  <a:moveTo>
                    <a:pt x="811534" y="0"/>
                  </a:moveTo>
                  <a:cubicBezTo>
                    <a:pt x="997561" y="0"/>
                    <a:pt x="1148366" y="150805"/>
                    <a:pt x="1148366" y="336832"/>
                  </a:cubicBezTo>
                  <a:lnTo>
                    <a:pt x="1145772" y="362569"/>
                  </a:lnTo>
                  <a:lnTo>
                    <a:pt x="1156708" y="356633"/>
                  </a:lnTo>
                  <a:cubicBezTo>
                    <a:pt x="1186855" y="343882"/>
                    <a:pt x="1220000" y="336831"/>
                    <a:pt x="1254791" y="336831"/>
                  </a:cubicBezTo>
                  <a:cubicBezTo>
                    <a:pt x="1393957" y="336831"/>
                    <a:pt x="1506773" y="449647"/>
                    <a:pt x="1506773" y="588813"/>
                  </a:cubicBezTo>
                  <a:cubicBezTo>
                    <a:pt x="1506773" y="727979"/>
                    <a:pt x="1393957" y="840795"/>
                    <a:pt x="1254791" y="840795"/>
                  </a:cubicBezTo>
                  <a:lnTo>
                    <a:pt x="219803" y="840795"/>
                  </a:lnTo>
                  <a:lnTo>
                    <a:pt x="219803" y="838500"/>
                  </a:lnTo>
                  <a:lnTo>
                    <a:pt x="197036" y="840795"/>
                  </a:lnTo>
                  <a:cubicBezTo>
                    <a:pt x="88216" y="840795"/>
                    <a:pt x="0" y="752579"/>
                    <a:pt x="0" y="643759"/>
                  </a:cubicBezTo>
                  <a:cubicBezTo>
                    <a:pt x="0" y="548542"/>
                    <a:pt x="67540" y="469099"/>
                    <a:pt x="157326" y="450726"/>
                  </a:cubicBezTo>
                  <a:lnTo>
                    <a:pt x="182581" y="448180"/>
                  </a:lnTo>
                  <a:lnTo>
                    <a:pt x="199751" y="363136"/>
                  </a:lnTo>
                  <a:cubicBezTo>
                    <a:pt x="233259" y="283913"/>
                    <a:pt x="311705" y="228325"/>
                    <a:pt x="403134" y="228325"/>
                  </a:cubicBezTo>
                  <a:cubicBezTo>
                    <a:pt x="418372" y="228325"/>
                    <a:pt x="433249" y="229869"/>
                    <a:pt x="447618" y="232809"/>
                  </a:cubicBezTo>
                  <a:lnTo>
                    <a:pt x="488795" y="245592"/>
                  </a:lnTo>
                  <a:lnTo>
                    <a:pt x="501172" y="205722"/>
                  </a:lnTo>
                  <a:cubicBezTo>
                    <a:pt x="552306" y="84828"/>
                    <a:pt x="672014" y="0"/>
                    <a:pt x="811534"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1400"/>
            </a:p>
          </p:txBody>
        </p:sp>
        <p:sp>
          <p:nvSpPr>
            <p:cNvPr id="11" name="Freeform 10"/>
            <p:cNvSpPr/>
            <p:nvPr/>
          </p:nvSpPr>
          <p:spPr>
            <a:xfrm>
              <a:off x="5487789" y="1693096"/>
              <a:ext cx="1506773" cy="840795"/>
            </a:xfrm>
            <a:custGeom>
              <a:avLst/>
              <a:gdLst>
                <a:gd name="connsiteX0" fmla="*/ 811534 w 1506773"/>
                <a:gd name="connsiteY0" fmla="*/ 0 h 840795"/>
                <a:gd name="connsiteX1" fmla="*/ 1148366 w 1506773"/>
                <a:gd name="connsiteY1" fmla="*/ 336832 h 840795"/>
                <a:gd name="connsiteX2" fmla="*/ 1145772 w 1506773"/>
                <a:gd name="connsiteY2" fmla="*/ 362569 h 840795"/>
                <a:gd name="connsiteX3" fmla="*/ 1156708 w 1506773"/>
                <a:gd name="connsiteY3" fmla="*/ 356633 h 840795"/>
                <a:gd name="connsiteX4" fmla="*/ 1254791 w 1506773"/>
                <a:gd name="connsiteY4" fmla="*/ 336831 h 840795"/>
                <a:gd name="connsiteX5" fmla="*/ 1506773 w 1506773"/>
                <a:gd name="connsiteY5" fmla="*/ 588813 h 840795"/>
                <a:gd name="connsiteX6" fmla="*/ 1254791 w 1506773"/>
                <a:gd name="connsiteY6" fmla="*/ 840795 h 840795"/>
                <a:gd name="connsiteX7" fmla="*/ 219803 w 1506773"/>
                <a:gd name="connsiteY7" fmla="*/ 840795 h 840795"/>
                <a:gd name="connsiteX8" fmla="*/ 219803 w 1506773"/>
                <a:gd name="connsiteY8" fmla="*/ 838500 h 840795"/>
                <a:gd name="connsiteX9" fmla="*/ 197036 w 1506773"/>
                <a:gd name="connsiteY9" fmla="*/ 840795 h 840795"/>
                <a:gd name="connsiteX10" fmla="*/ 0 w 1506773"/>
                <a:gd name="connsiteY10" fmla="*/ 643759 h 840795"/>
                <a:gd name="connsiteX11" fmla="*/ 157326 w 1506773"/>
                <a:gd name="connsiteY11" fmla="*/ 450726 h 840795"/>
                <a:gd name="connsiteX12" fmla="*/ 182581 w 1506773"/>
                <a:gd name="connsiteY12" fmla="*/ 448180 h 840795"/>
                <a:gd name="connsiteX13" fmla="*/ 199751 w 1506773"/>
                <a:gd name="connsiteY13" fmla="*/ 363136 h 840795"/>
                <a:gd name="connsiteX14" fmla="*/ 403134 w 1506773"/>
                <a:gd name="connsiteY14" fmla="*/ 228325 h 840795"/>
                <a:gd name="connsiteX15" fmla="*/ 447618 w 1506773"/>
                <a:gd name="connsiteY15" fmla="*/ 232809 h 840795"/>
                <a:gd name="connsiteX16" fmla="*/ 488795 w 1506773"/>
                <a:gd name="connsiteY16" fmla="*/ 245592 h 840795"/>
                <a:gd name="connsiteX17" fmla="*/ 501172 w 1506773"/>
                <a:gd name="connsiteY17" fmla="*/ 205722 h 840795"/>
                <a:gd name="connsiteX18" fmla="*/ 811534 w 1506773"/>
                <a:gd name="connsiteY18" fmla="*/ 0 h 84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06773" h="840795">
                  <a:moveTo>
                    <a:pt x="811534" y="0"/>
                  </a:moveTo>
                  <a:cubicBezTo>
                    <a:pt x="997561" y="0"/>
                    <a:pt x="1148366" y="150805"/>
                    <a:pt x="1148366" y="336832"/>
                  </a:cubicBezTo>
                  <a:lnTo>
                    <a:pt x="1145772" y="362569"/>
                  </a:lnTo>
                  <a:lnTo>
                    <a:pt x="1156708" y="356633"/>
                  </a:lnTo>
                  <a:cubicBezTo>
                    <a:pt x="1186855" y="343882"/>
                    <a:pt x="1220000" y="336831"/>
                    <a:pt x="1254791" y="336831"/>
                  </a:cubicBezTo>
                  <a:cubicBezTo>
                    <a:pt x="1393957" y="336831"/>
                    <a:pt x="1506773" y="449647"/>
                    <a:pt x="1506773" y="588813"/>
                  </a:cubicBezTo>
                  <a:cubicBezTo>
                    <a:pt x="1506773" y="727979"/>
                    <a:pt x="1393957" y="840795"/>
                    <a:pt x="1254791" y="840795"/>
                  </a:cubicBezTo>
                  <a:lnTo>
                    <a:pt x="219803" y="840795"/>
                  </a:lnTo>
                  <a:lnTo>
                    <a:pt x="219803" y="838500"/>
                  </a:lnTo>
                  <a:lnTo>
                    <a:pt x="197036" y="840795"/>
                  </a:lnTo>
                  <a:cubicBezTo>
                    <a:pt x="88216" y="840795"/>
                    <a:pt x="0" y="752579"/>
                    <a:pt x="0" y="643759"/>
                  </a:cubicBezTo>
                  <a:cubicBezTo>
                    <a:pt x="0" y="548542"/>
                    <a:pt x="67540" y="469099"/>
                    <a:pt x="157326" y="450726"/>
                  </a:cubicBezTo>
                  <a:lnTo>
                    <a:pt x="182581" y="448180"/>
                  </a:lnTo>
                  <a:lnTo>
                    <a:pt x="199751" y="363136"/>
                  </a:lnTo>
                  <a:cubicBezTo>
                    <a:pt x="233259" y="283913"/>
                    <a:pt x="311705" y="228325"/>
                    <a:pt x="403134" y="228325"/>
                  </a:cubicBezTo>
                  <a:cubicBezTo>
                    <a:pt x="418372" y="228325"/>
                    <a:pt x="433249" y="229869"/>
                    <a:pt x="447618" y="232809"/>
                  </a:cubicBezTo>
                  <a:lnTo>
                    <a:pt x="488795" y="245592"/>
                  </a:lnTo>
                  <a:lnTo>
                    <a:pt x="501172" y="205722"/>
                  </a:lnTo>
                  <a:cubicBezTo>
                    <a:pt x="552306" y="84828"/>
                    <a:pt x="672014" y="0"/>
                    <a:pt x="811534" y="0"/>
                  </a:cubicBez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1400"/>
            </a:p>
          </p:txBody>
        </p:sp>
        <p:sp>
          <p:nvSpPr>
            <p:cNvPr id="12" name="TextBox 11"/>
            <p:cNvSpPr txBox="1"/>
            <p:nvPr/>
          </p:nvSpPr>
          <p:spPr>
            <a:xfrm>
              <a:off x="5604094" y="1978640"/>
              <a:ext cx="1340593" cy="646331"/>
            </a:xfrm>
            <a:prstGeom prst="rect">
              <a:avLst/>
            </a:prstGeom>
            <a:noFill/>
          </p:spPr>
          <p:txBody>
            <a:bodyPr wrap="square" rtlCol="0">
              <a:spAutoFit/>
            </a:bodyPr>
            <a:lstStyle/>
            <a:p>
              <a:r>
                <a:rPr lang="es-ES" sz="1200" dirty="0" err="1">
                  <a:solidFill>
                    <a:schemeClr val="bg1"/>
                  </a:solidFill>
                </a:rPr>
                <a:t>Akka.Net</a:t>
              </a:r>
              <a:r>
                <a:rPr lang="es-ES" sz="1200" dirty="0">
                  <a:solidFill>
                    <a:schemeClr val="bg1"/>
                  </a:solidFill>
                </a:rPr>
                <a:t> &amp; </a:t>
              </a:r>
              <a:r>
                <a:rPr lang="es-ES" sz="1200" dirty="0" err="1" smtClean="0">
                  <a:solidFill>
                    <a:schemeClr val="bg1"/>
                  </a:solidFill>
                </a:rPr>
                <a:t>Azure</a:t>
              </a:r>
              <a:r>
                <a:rPr lang="es-ES" sz="1200" dirty="0" smtClean="0">
                  <a:solidFill>
                    <a:schemeClr val="bg1"/>
                  </a:solidFill>
                </a:rPr>
                <a:t> </a:t>
              </a:r>
              <a:r>
                <a:rPr lang="es-ES" sz="1200" dirty="0" err="1" smtClean="0">
                  <a:solidFill>
                    <a:schemeClr val="bg1"/>
                  </a:solidFill>
                </a:rPr>
                <a:t>Service</a:t>
              </a:r>
              <a:r>
                <a:rPr lang="es-ES" sz="1200" dirty="0" smtClean="0">
                  <a:solidFill>
                    <a:schemeClr val="bg1"/>
                  </a:solidFill>
                </a:rPr>
                <a:t> </a:t>
              </a:r>
              <a:r>
                <a:rPr lang="es-ES" sz="1200" dirty="0" err="1" smtClean="0">
                  <a:solidFill>
                    <a:schemeClr val="bg1"/>
                  </a:solidFill>
                </a:rPr>
                <a:t>Fabric</a:t>
              </a:r>
              <a:r>
                <a:rPr lang="es-ES" sz="1200" dirty="0" smtClean="0">
                  <a:solidFill>
                    <a:schemeClr val="bg1"/>
                  </a:solidFill>
                </a:rPr>
                <a:t> &amp;</a:t>
              </a:r>
              <a:br>
                <a:rPr lang="es-ES" sz="1200" dirty="0" smtClean="0">
                  <a:solidFill>
                    <a:schemeClr val="bg1"/>
                  </a:solidFill>
                </a:rPr>
              </a:br>
              <a:r>
                <a:rPr lang="es-ES" sz="1200" dirty="0" smtClean="0">
                  <a:solidFill>
                    <a:schemeClr val="bg1"/>
                  </a:solidFill>
                </a:rPr>
                <a:t>Reactive Ext </a:t>
              </a:r>
              <a:endParaRPr lang="sv-SE" sz="1200" b="1" dirty="0">
                <a:solidFill>
                  <a:schemeClr val="bg1"/>
                </a:solidFill>
              </a:endParaRPr>
            </a:p>
          </p:txBody>
        </p:sp>
      </p:grpSp>
    </p:spTree>
    <p:extLst>
      <p:ext uri="{BB962C8B-B14F-4D97-AF65-F5344CB8AC3E}">
        <p14:creationId xmlns:p14="http://schemas.microsoft.com/office/powerpoint/2010/main" val="210269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arth"/>
          <p:cNvPicPr>
            <a:picLocks noChangeAspect="1"/>
          </p:cNvPicPr>
          <p:nvPr/>
        </p:nvPicPr>
        <p:blipFill>
          <a:blip r:embed="rId3" cstate="print">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2761395" y="30960"/>
            <a:ext cx="6988256" cy="6796079"/>
          </a:xfrm>
          <a:prstGeom prst="rect">
            <a:avLst/>
          </a:prstGeom>
        </p:spPr>
      </p:pic>
      <p:sp>
        <p:nvSpPr>
          <p:cNvPr id="29" name="Rectangle 28"/>
          <p:cNvSpPr/>
          <p:nvPr/>
        </p:nvSpPr>
        <p:spPr>
          <a:xfrm>
            <a:off x="108291" y="-1"/>
            <a:ext cx="10769191" cy="6858000"/>
          </a:xfrm>
          <a:prstGeom prst="rect">
            <a:avLst/>
          </a:prstGeom>
          <a:solidFill>
            <a:srgbClr val="43BFF7">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grpSp>
        <p:nvGrpSpPr>
          <p:cNvPr id="53" name="Event thread"/>
          <p:cNvGrpSpPr/>
          <p:nvPr/>
        </p:nvGrpSpPr>
        <p:grpSpPr>
          <a:xfrm>
            <a:off x="920364" y="0"/>
            <a:ext cx="2804078" cy="6858000"/>
            <a:chOff x="935557" y="0"/>
            <a:chExt cx="2804078" cy="6858000"/>
          </a:xfrm>
        </p:grpSpPr>
        <p:grpSp>
          <p:nvGrpSpPr>
            <p:cNvPr id="2" name="Group 1"/>
            <p:cNvGrpSpPr/>
            <p:nvPr/>
          </p:nvGrpSpPr>
          <p:grpSpPr>
            <a:xfrm>
              <a:off x="935557" y="0"/>
              <a:ext cx="2804078" cy="6858000"/>
              <a:chOff x="935557" y="0"/>
              <a:chExt cx="2804078" cy="6858000"/>
            </a:xfrm>
          </p:grpSpPr>
          <p:sp>
            <p:nvSpPr>
              <p:cNvPr id="4" name="Rectangle 3"/>
              <p:cNvSpPr/>
              <p:nvPr/>
            </p:nvSpPr>
            <p:spPr>
              <a:xfrm>
                <a:off x="938835" y="0"/>
                <a:ext cx="2800800" cy="6858000"/>
              </a:xfrm>
              <a:prstGeom prst="rect">
                <a:avLst/>
              </a:prstGeom>
              <a:solidFill>
                <a:srgbClr val="15A7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sz="1400">
                  <a:solidFill>
                    <a:schemeClr val="tx1"/>
                  </a:solidFill>
                </a:endParaRPr>
              </a:p>
            </p:txBody>
          </p:sp>
          <p:sp>
            <p:nvSpPr>
              <p:cNvPr id="5" name="Down Arrow 4"/>
              <p:cNvSpPr/>
              <p:nvPr/>
            </p:nvSpPr>
            <p:spPr>
              <a:xfrm>
                <a:off x="935557" y="1047038"/>
                <a:ext cx="2801467" cy="4794318"/>
              </a:xfrm>
              <a:prstGeom prst="downArrow">
                <a:avLst>
                  <a:gd name="adj1" fmla="val 100000"/>
                  <a:gd name="adj2" fmla="val 44751"/>
                </a:avLst>
              </a:prstGeom>
              <a:solidFill>
                <a:srgbClr val="3F5E8B">
                  <a:alpha val="41000"/>
                </a:srgbClr>
              </a:solidFill>
              <a:ln w="1016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1400" dirty="0">
                  <a:solidFill>
                    <a:schemeClr val="tx1"/>
                  </a:solidFill>
                </a:endParaRPr>
              </a:p>
            </p:txBody>
          </p:sp>
        </p:grpSp>
        <p:sp>
          <p:nvSpPr>
            <p:cNvPr id="16" name="TextBox 15"/>
            <p:cNvSpPr txBox="1"/>
            <p:nvPr/>
          </p:nvSpPr>
          <p:spPr>
            <a:xfrm>
              <a:off x="1469907" y="1192479"/>
              <a:ext cx="1766959" cy="307777"/>
            </a:xfrm>
            <a:prstGeom prst="rect">
              <a:avLst/>
            </a:prstGeom>
            <a:noFill/>
            <a:ln>
              <a:noFill/>
            </a:ln>
            <a:effectLst/>
          </p:spPr>
          <p:txBody>
            <a:bodyPr wrap="none" rtlCol="0">
              <a:spAutoFit/>
            </a:bodyPr>
            <a:lstStyle/>
            <a:p>
              <a:r>
                <a:rPr lang="sv-SE" sz="1400" b="1" dirty="0" smtClean="0"/>
                <a:t>Event-driven </a:t>
              </a:r>
              <a:r>
                <a:rPr lang="sv-SE" sz="1400" b="1" dirty="0" err="1" smtClean="0"/>
                <a:t>thread</a:t>
              </a:r>
              <a:endParaRPr lang="sv-SE" sz="1400" b="1" dirty="0"/>
            </a:p>
          </p:txBody>
        </p:sp>
      </p:grpSp>
      <p:grpSp>
        <p:nvGrpSpPr>
          <p:cNvPr id="54" name="ActorRef"/>
          <p:cNvGrpSpPr/>
          <p:nvPr/>
        </p:nvGrpSpPr>
        <p:grpSpPr>
          <a:xfrm>
            <a:off x="4490592" y="2040245"/>
            <a:ext cx="4738905" cy="533132"/>
            <a:chOff x="4490592" y="2013665"/>
            <a:chExt cx="4738905" cy="533132"/>
          </a:xfrm>
        </p:grpSpPr>
        <p:cxnSp>
          <p:nvCxnSpPr>
            <p:cNvPr id="15" name="Straight Arrow Connector 14"/>
            <p:cNvCxnSpPr/>
            <p:nvPr/>
          </p:nvCxnSpPr>
          <p:spPr>
            <a:xfrm flipH="1">
              <a:off x="4490592" y="2306413"/>
              <a:ext cx="4738905" cy="1"/>
            </a:xfrm>
            <a:prstGeom prst="straightConnector1">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grpSp>
          <p:nvGrpSpPr>
            <p:cNvPr id="17" name="ActorRef"/>
            <p:cNvGrpSpPr/>
            <p:nvPr/>
          </p:nvGrpSpPr>
          <p:grpSpPr>
            <a:xfrm>
              <a:off x="7488981" y="2013665"/>
              <a:ext cx="1397312" cy="533132"/>
              <a:chOff x="7481963" y="2061647"/>
              <a:chExt cx="1397312" cy="533132"/>
            </a:xfrm>
          </p:grpSpPr>
          <p:sp>
            <p:nvSpPr>
              <p:cNvPr id="18" name="Rounded Rectangle 17"/>
              <p:cNvSpPr/>
              <p:nvPr/>
            </p:nvSpPr>
            <p:spPr>
              <a:xfrm>
                <a:off x="7481963" y="2101133"/>
                <a:ext cx="1397311" cy="493646"/>
              </a:xfrm>
              <a:prstGeom prst="roundRect">
                <a:avLst>
                  <a:gd name="adj" fmla="val 6176"/>
                </a:avLst>
              </a:prstGeom>
              <a:solidFill>
                <a:schemeClr val="accent1">
                  <a:lumMod val="60000"/>
                  <a:lumOff val="40000"/>
                </a:scheme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err="1"/>
                  <a:t>ActorRef</a:t>
                </a:r>
                <a:endParaRPr lang="sv-SE" sz="1400" b="1" dirty="0"/>
              </a:p>
            </p:txBody>
          </p:sp>
          <p:sp>
            <p:nvSpPr>
              <p:cNvPr id="19" name="Rounded Rectangle 18"/>
              <p:cNvSpPr/>
              <p:nvPr/>
            </p:nvSpPr>
            <p:spPr>
              <a:xfrm>
                <a:off x="7481964" y="2061647"/>
                <a:ext cx="1397311" cy="493646"/>
              </a:xfrm>
              <a:prstGeom prst="roundRect">
                <a:avLst>
                  <a:gd name="adj" fmla="val 6176"/>
                </a:avLst>
              </a:prstGeom>
              <a:solidFill>
                <a:schemeClr val="accent1">
                  <a:lumMod val="40000"/>
                  <a:lumOff val="60000"/>
                </a:scheme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err="1"/>
                  <a:t>ActorRef</a:t>
                </a:r>
                <a:endParaRPr lang="sv-SE" sz="1400" b="1" dirty="0"/>
              </a:p>
            </p:txBody>
          </p:sp>
        </p:grpSp>
      </p:grpSp>
      <p:grpSp>
        <p:nvGrpSpPr>
          <p:cNvPr id="52" name="Actor"/>
          <p:cNvGrpSpPr/>
          <p:nvPr/>
        </p:nvGrpSpPr>
        <p:grpSpPr>
          <a:xfrm>
            <a:off x="1374781" y="1645697"/>
            <a:ext cx="1881151" cy="3101553"/>
            <a:chOff x="1374781" y="1645697"/>
            <a:chExt cx="1881151" cy="3101553"/>
          </a:xfrm>
        </p:grpSpPr>
        <p:sp>
          <p:nvSpPr>
            <p:cNvPr id="6" name="Rounded Rectangle 5"/>
            <p:cNvSpPr/>
            <p:nvPr/>
          </p:nvSpPr>
          <p:spPr>
            <a:xfrm>
              <a:off x="1374781" y="1695266"/>
              <a:ext cx="1877270" cy="3051984"/>
            </a:xfrm>
            <a:prstGeom prst="roundRect">
              <a:avLst>
                <a:gd name="adj" fmla="val 1958"/>
              </a:avLst>
            </a:prstGeom>
            <a:solidFill>
              <a:schemeClr val="accent1">
                <a:lumMod val="60000"/>
                <a:lumOff val="40000"/>
              </a:schemeClr>
            </a:solidFill>
            <a:ln w="38100">
              <a:noFill/>
            </a:ln>
            <a:effectLst/>
          </p:spPr>
          <p:style>
            <a:lnRef idx="0">
              <a:schemeClr val="accent5"/>
            </a:lnRef>
            <a:fillRef idx="3">
              <a:schemeClr val="accent5"/>
            </a:fillRef>
            <a:effectRef idx="3">
              <a:schemeClr val="accent5"/>
            </a:effectRef>
            <a:fontRef idx="minor">
              <a:schemeClr val="lt1"/>
            </a:fontRef>
          </p:style>
          <p:txBody>
            <a:bodyPr rtlCol="0" anchor="t" anchorCtr="0"/>
            <a:lstStyle/>
            <a:p>
              <a:pPr algn="ctr"/>
              <a:endParaRPr lang="sv-SE" sz="1400" b="1" dirty="0"/>
            </a:p>
          </p:txBody>
        </p:sp>
        <p:sp>
          <p:nvSpPr>
            <p:cNvPr id="30" name="Rounded Rectangle 29"/>
            <p:cNvSpPr/>
            <p:nvPr/>
          </p:nvSpPr>
          <p:spPr>
            <a:xfrm>
              <a:off x="1378662" y="1645697"/>
              <a:ext cx="1877270" cy="3051984"/>
            </a:xfrm>
            <a:prstGeom prst="roundRect">
              <a:avLst>
                <a:gd name="adj" fmla="val 1958"/>
              </a:avLst>
            </a:prstGeom>
            <a:solidFill>
              <a:schemeClr val="accent1">
                <a:lumMod val="40000"/>
                <a:lumOff val="60000"/>
              </a:schemeClr>
            </a:solidFill>
            <a:ln w="38100">
              <a:noFill/>
            </a:ln>
            <a:effectLst/>
          </p:spPr>
          <p:style>
            <a:lnRef idx="0">
              <a:schemeClr val="accent5"/>
            </a:lnRef>
            <a:fillRef idx="3">
              <a:schemeClr val="accent5"/>
            </a:fillRef>
            <a:effectRef idx="3">
              <a:schemeClr val="accent5"/>
            </a:effectRef>
            <a:fontRef idx="minor">
              <a:schemeClr val="lt1"/>
            </a:fontRef>
          </p:style>
          <p:txBody>
            <a:bodyPr rtlCol="0" anchor="t" anchorCtr="0"/>
            <a:lstStyle/>
            <a:p>
              <a:pPr algn="ctr"/>
              <a:r>
                <a:rPr lang="sv-SE" sz="1400" b="1" dirty="0" err="1"/>
                <a:t>Actor</a:t>
              </a:r>
              <a:endParaRPr lang="sv-SE" sz="1400" b="1" dirty="0"/>
            </a:p>
            <a:p>
              <a:pPr algn="ctr"/>
              <a:endParaRPr lang="sv-SE" sz="1400" b="1" dirty="0"/>
            </a:p>
            <a:p>
              <a:pPr algn="ctr"/>
              <a:endParaRPr lang="sv-SE" sz="1400" b="1" dirty="0"/>
            </a:p>
            <a:p>
              <a:pPr algn="ctr"/>
              <a:endParaRPr lang="sv-SE" sz="1400" b="1" dirty="0"/>
            </a:p>
            <a:p>
              <a:pPr algn="ctr"/>
              <a:endParaRPr lang="sv-SE" sz="1400" b="1" dirty="0"/>
            </a:p>
            <a:p>
              <a:pPr algn="ctr"/>
              <a:endParaRPr lang="sv-SE" sz="1400" b="1" dirty="0"/>
            </a:p>
            <a:p>
              <a:pPr algn="ctr"/>
              <a:endParaRPr lang="sv-SE" sz="1400" b="1" dirty="0"/>
            </a:p>
            <a:p>
              <a:pPr algn="ctr"/>
              <a:endParaRPr lang="sv-SE" sz="1400" b="1" dirty="0"/>
            </a:p>
          </p:txBody>
        </p:sp>
      </p:grpSp>
      <p:sp>
        <p:nvSpPr>
          <p:cNvPr id="31" name="State"/>
          <p:cNvSpPr/>
          <p:nvPr/>
        </p:nvSpPr>
        <p:spPr>
          <a:xfrm>
            <a:off x="1468706" y="3195169"/>
            <a:ext cx="1697182" cy="404126"/>
          </a:xfrm>
          <a:prstGeom prst="roundRect">
            <a:avLst>
              <a:gd name="adj" fmla="val 6176"/>
            </a:avLst>
          </a:prstGeom>
          <a:solidFill>
            <a:srgbClr val="8C9EB6"/>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State</a:t>
            </a:r>
          </a:p>
        </p:txBody>
      </p:sp>
      <p:sp>
        <p:nvSpPr>
          <p:cNvPr id="33" name="Supervisor"/>
          <p:cNvSpPr/>
          <p:nvPr/>
        </p:nvSpPr>
        <p:spPr>
          <a:xfrm>
            <a:off x="1468706" y="3677780"/>
            <a:ext cx="1697182" cy="404126"/>
          </a:xfrm>
          <a:prstGeom prst="roundRect">
            <a:avLst>
              <a:gd name="adj" fmla="val 6176"/>
            </a:avLst>
          </a:prstGeom>
          <a:solidFill>
            <a:srgbClr val="8C9EB6"/>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smtClean="0"/>
              <a:t>Supervisio</a:t>
            </a:r>
            <a:r>
              <a:rPr lang="sv-SE" sz="1400" b="1" dirty="0"/>
              <a:t>n</a:t>
            </a:r>
            <a:endParaRPr lang="sv-SE" sz="1600" b="1" dirty="0"/>
          </a:p>
        </p:txBody>
      </p:sp>
      <p:sp>
        <p:nvSpPr>
          <p:cNvPr id="34" name="Children"/>
          <p:cNvSpPr/>
          <p:nvPr/>
        </p:nvSpPr>
        <p:spPr>
          <a:xfrm>
            <a:off x="1468705" y="4159769"/>
            <a:ext cx="1697182" cy="404126"/>
          </a:xfrm>
          <a:prstGeom prst="roundRect">
            <a:avLst>
              <a:gd name="adj" fmla="val 6176"/>
            </a:avLst>
          </a:prstGeom>
          <a:solidFill>
            <a:srgbClr val="8C9EB6"/>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Children</a:t>
            </a:r>
          </a:p>
        </p:txBody>
      </p:sp>
      <p:sp>
        <p:nvSpPr>
          <p:cNvPr id="38" name="Can 37"/>
          <p:cNvSpPr/>
          <p:nvPr/>
        </p:nvSpPr>
        <p:spPr>
          <a:xfrm rot="5400000">
            <a:off x="2659897" y="885917"/>
            <a:ext cx="493645" cy="2893316"/>
          </a:xfrm>
          <a:prstGeom prst="can">
            <a:avLst>
              <a:gd name="adj" fmla="val 33701"/>
            </a:avLst>
          </a:prstGeom>
          <a:solidFill>
            <a:srgbClr val="8C9EB6"/>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1400" b="1" dirty="0"/>
          </a:p>
        </p:txBody>
      </p:sp>
      <p:sp>
        <p:nvSpPr>
          <p:cNvPr id="40" name="Rounded Rectangle 39"/>
          <p:cNvSpPr/>
          <p:nvPr/>
        </p:nvSpPr>
        <p:spPr>
          <a:xfrm>
            <a:off x="3071847" y="2176821"/>
            <a:ext cx="224092" cy="301364"/>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sz="1400" dirty="0">
              <a:solidFill>
                <a:schemeClr val="bg1"/>
              </a:solidFill>
            </a:endParaRPr>
          </a:p>
        </p:txBody>
      </p:sp>
      <p:sp>
        <p:nvSpPr>
          <p:cNvPr id="41" name="Rounded Rectangle 40"/>
          <p:cNvSpPr/>
          <p:nvPr/>
        </p:nvSpPr>
        <p:spPr>
          <a:xfrm>
            <a:off x="3408308" y="2176821"/>
            <a:ext cx="224092" cy="301364"/>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sz="1400" dirty="0">
              <a:solidFill>
                <a:schemeClr val="bg1"/>
              </a:solidFill>
            </a:endParaRPr>
          </a:p>
        </p:txBody>
      </p:sp>
      <p:sp>
        <p:nvSpPr>
          <p:cNvPr id="42" name="Rounded Rectangle 41"/>
          <p:cNvSpPr/>
          <p:nvPr/>
        </p:nvSpPr>
        <p:spPr>
          <a:xfrm>
            <a:off x="3737024" y="2176821"/>
            <a:ext cx="224092" cy="301364"/>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sz="1400" dirty="0">
              <a:solidFill>
                <a:schemeClr val="bg1"/>
              </a:solidFill>
            </a:endParaRPr>
          </a:p>
        </p:txBody>
      </p:sp>
      <p:sp>
        <p:nvSpPr>
          <p:cNvPr id="37" name="Rectangle 36"/>
          <p:cNvSpPr/>
          <p:nvPr/>
        </p:nvSpPr>
        <p:spPr>
          <a:xfrm>
            <a:off x="1667921" y="2216293"/>
            <a:ext cx="1169772" cy="222421"/>
          </a:xfrm>
          <a:prstGeom prst="rect">
            <a:avLst/>
          </a:prstGeom>
          <a:noFill/>
          <a:ln>
            <a:noFill/>
          </a:ln>
          <a:effectLst/>
        </p:spPr>
        <p:style>
          <a:lnRef idx="3">
            <a:schemeClr val="lt1"/>
          </a:lnRef>
          <a:fillRef idx="1">
            <a:schemeClr val="accent4"/>
          </a:fillRef>
          <a:effectRef idx="1">
            <a:schemeClr val="accent4"/>
          </a:effectRef>
          <a:fontRef idx="minor">
            <a:schemeClr val="lt1"/>
          </a:fontRef>
        </p:style>
        <p:txBody>
          <a:bodyPr rtlCol="0" anchor="ctr"/>
          <a:lstStyle/>
          <a:p>
            <a:pPr algn="ctr"/>
            <a:r>
              <a:rPr lang="sv-SE" sz="1400" b="1" dirty="0" smtClean="0">
                <a:solidFill>
                  <a:schemeClr val="tx1"/>
                </a:solidFill>
              </a:rPr>
              <a:t>Mailbox</a:t>
            </a:r>
            <a:endParaRPr lang="sv-SE" sz="1400" b="1" dirty="0">
              <a:solidFill>
                <a:schemeClr val="tx1"/>
              </a:solidFill>
            </a:endParaRPr>
          </a:p>
        </p:txBody>
      </p:sp>
      <p:sp>
        <p:nvSpPr>
          <p:cNvPr id="20" name="Rounded Rectangle 19"/>
          <p:cNvSpPr/>
          <p:nvPr/>
        </p:nvSpPr>
        <p:spPr>
          <a:xfrm>
            <a:off x="9384352" y="2178000"/>
            <a:ext cx="224092" cy="301364"/>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sz="1400" dirty="0">
              <a:solidFill>
                <a:schemeClr val="bg1"/>
              </a:solidFill>
            </a:endParaRPr>
          </a:p>
        </p:txBody>
      </p:sp>
      <p:sp>
        <p:nvSpPr>
          <p:cNvPr id="32" name="Behavior"/>
          <p:cNvSpPr/>
          <p:nvPr/>
        </p:nvSpPr>
        <p:spPr>
          <a:xfrm>
            <a:off x="1468706" y="2700734"/>
            <a:ext cx="1697182" cy="414197"/>
          </a:xfrm>
          <a:prstGeom prst="roundRect">
            <a:avLst>
              <a:gd name="adj" fmla="val 6176"/>
            </a:avLst>
          </a:prstGeom>
          <a:solidFill>
            <a:srgbClr val="8C9EB6"/>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err="1"/>
              <a:t>Behavior</a:t>
            </a:r>
            <a:endParaRPr lang="sv-SE" sz="1400" b="1" dirty="0"/>
          </a:p>
        </p:txBody>
      </p:sp>
      <p:sp>
        <p:nvSpPr>
          <p:cNvPr id="39" name="Rounded Rectangle 38"/>
          <p:cNvSpPr/>
          <p:nvPr/>
        </p:nvSpPr>
        <p:spPr>
          <a:xfrm>
            <a:off x="2735917" y="2176821"/>
            <a:ext cx="224092" cy="301364"/>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sv-SE" sz="1400" dirty="0">
              <a:solidFill>
                <a:schemeClr val="bg1"/>
              </a:solidFill>
            </a:endParaRPr>
          </a:p>
        </p:txBody>
      </p:sp>
      <p:grpSp>
        <p:nvGrpSpPr>
          <p:cNvPr id="35" name="Group 34"/>
          <p:cNvGrpSpPr/>
          <p:nvPr/>
        </p:nvGrpSpPr>
        <p:grpSpPr>
          <a:xfrm>
            <a:off x="5487789" y="1693096"/>
            <a:ext cx="1512764" cy="880281"/>
            <a:chOff x="5487789" y="1693096"/>
            <a:chExt cx="1512764" cy="880281"/>
          </a:xfrm>
        </p:grpSpPr>
        <p:sp>
          <p:nvSpPr>
            <p:cNvPr id="46" name="Freeform 45"/>
            <p:cNvSpPr/>
            <p:nvPr/>
          </p:nvSpPr>
          <p:spPr>
            <a:xfrm>
              <a:off x="5493780" y="1732582"/>
              <a:ext cx="1506773" cy="840795"/>
            </a:xfrm>
            <a:custGeom>
              <a:avLst/>
              <a:gdLst>
                <a:gd name="connsiteX0" fmla="*/ 811534 w 1506773"/>
                <a:gd name="connsiteY0" fmla="*/ 0 h 840795"/>
                <a:gd name="connsiteX1" fmla="*/ 1148366 w 1506773"/>
                <a:gd name="connsiteY1" fmla="*/ 336832 h 840795"/>
                <a:gd name="connsiteX2" fmla="*/ 1145772 w 1506773"/>
                <a:gd name="connsiteY2" fmla="*/ 362569 h 840795"/>
                <a:gd name="connsiteX3" fmla="*/ 1156708 w 1506773"/>
                <a:gd name="connsiteY3" fmla="*/ 356633 h 840795"/>
                <a:gd name="connsiteX4" fmla="*/ 1254791 w 1506773"/>
                <a:gd name="connsiteY4" fmla="*/ 336831 h 840795"/>
                <a:gd name="connsiteX5" fmla="*/ 1506773 w 1506773"/>
                <a:gd name="connsiteY5" fmla="*/ 588813 h 840795"/>
                <a:gd name="connsiteX6" fmla="*/ 1254791 w 1506773"/>
                <a:gd name="connsiteY6" fmla="*/ 840795 h 840795"/>
                <a:gd name="connsiteX7" fmla="*/ 219803 w 1506773"/>
                <a:gd name="connsiteY7" fmla="*/ 840795 h 840795"/>
                <a:gd name="connsiteX8" fmla="*/ 219803 w 1506773"/>
                <a:gd name="connsiteY8" fmla="*/ 838500 h 840795"/>
                <a:gd name="connsiteX9" fmla="*/ 197036 w 1506773"/>
                <a:gd name="connsiteY9" fmla="*/ 840795 h 840795"/>
                <a:gd name="connsiteX10" fmla="*/ 0 w 1506773"/>
                <a:gd name="connsiteY10" fmla="*/ 643759 h 840795"/>
                <a:gd name="connsiteX11" fmla="*/ 157326 w 1506773"/>
                <a:gd name="connsiteY11" fmla="*/ 450726 h 840795"/>
                <a:gd name="connsiteX12" fmla="*/ 182581 w 1506773"/>
                <a:gd name="connsiteY12" fmla="*/ 448180 h 840795"/>
                <a:gd name="connsiteX13" fmla="*/ 199751 w 1506773"/>
                <a:gd name="connsiteY13" fmla="*/ 363136 h 840795"/>
                <a:gd name="connsiteX14" fmla="*/ 403134 w 1506773"/>
                <a:gd name="connsiteY14" fmla="*/ 228325 h 840795"/>
                <a:gd name="connsiteX15" fmla="*/ 447618 w 1506773"/>
                <a:gd name="connsiteY15" fmla="*/ 232809 h 840795"/>
                <a:gd name="connsiteX16" fmla="*/ 488795 w 1506773"/>
                <a:gd name="connsiteY16" fmla="*/ 245592 h 840795"/>
                <a:gd name="connsiteX17" fmla="*/ 501172 w 1506773"/>
                <a:gd name="connsiteY17" fmla="*/ 205722 h 840795"/>
                <a:gd name="connsiteX18" fmla="*/ 811534 w 1506773"/>
                <a:gd name="connsiteY18" fmla="*/ 0 h 84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06773" h="840795">
                  <a:moveTo>
                    <a:pt x="811534" y="0"/>
                  </a:moveTo>
                  <a:cubicBezTo>
                    <a:pt x="997561" y="0"/>
                    <a:pt x="1148366" y="150805"/>
                    <a:pt x="1148366" y="336832"/>
                  </a:cubicBezTo>
                  <a:lnTo>
                    <a:pt x="1145772" y="362569"/>
                  </a:lnTo>
                  <a:lnTo>
                    <a:pt x="1156708" y="356633"/>
                  </a:lnTo>
                  <a:cubicBezTo>
                    <a:pt x="1186855" y="343882"/>
                    <a:pt x="1220000" y="336831"/>
                    <a:pt x="1254791" y="336831"/>
                  </a:cubicBezTo>
                  <a:cubicBezTo>
                    <a:pt x="1393957" y="336831"/>
                    <a:pt x="1506773" y="449647"/>
                    <a:pt x="1506773" y="588813"/>
                  </a:cubicBezTo>
                  <a:cubicBezTo>
                    <a:pt x="1506773" y="727979"/>
                    <a:pt x="1393957" y="840795"/>
                    <a:pt x="1254791" y="840795"/>
                  </a:cubicBezTo>
                  <a:lnTo>
                    <a:pt x="219803" y="840795"/>
                  </a:lnTo>
                  <a:lnTo>
                    <a:pt x="219803" y="838500"/>
                  </a:lnTo>
                  <a:lnTo>
                    <a:pt x="197036" y="840795"/>
                  </a:lnTo>
                  <a:cubicBezTo>
                    <a:pt x="88216" y="840795"/>
                    <a:pt x="0" y="752579"/>
                    <a:pt x="0" y="643759"/>
                  </a:cubicBezTo>
                  <a:cubicBezTo>
                    <a:pt x="0" y="548542"/>
                    <a:pt x="67540" y="469099"/>
                    <a:pt x="157326" y="450726"/>
                  </a:cubicBezTo>
                  <a:lnTo>
                    <a:pt x="182581" y="448180"/>
                  </a:lnTo>
                  <a:lnTo>
                    <a:pt x="199751" y="363136"/>
                  </a:lnTo>
                  <a:cubicBezTo>
                    <a:pt x="233259" y="283913"/>
                    <a:pt x="311705" y="228325"/>
                    <a:pt x="403134" y="228325"/>
                  </a:cubicBezTo>
                  <a:cubicBezTo>
                    <a:pt x="418372" y="228325"/>
                    <a:pt x="433249" y="229869"/>
                    <a:pt x="447618" y="232809"/>
                  </a:cubicBezTo>
                  <a:lnTo>
                    <a:pt x="488795" y="245592"/>
                  </a:lnTo>
                  <a:lnTo>
                    <a:pt x="501172" y="205722"/>
                  </a:lnTo>
                  <a:cubicBezTo>
                    <a:pt x="552306" y="84828"/>
                    <a:pt x="672014" y="0"/>
                    <a:pt x="811534"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1400"/>
            </a:p>
          </p:txBody>
        </p:sp>
        <p:sp>
          <p:nvSpPr>
            <p:cNvPr id="45" name="Freeform 44"/>
            <p:cNvSpPr/>
            <p:nvPr/>
          </p:nvSpPr>
          <p:spPr>
            <a:xfrm>
              <a:off x="5487789" y="1693096"/>
              <a:ext cx="1506773" cy="840795"/>
            </a:xfrm>
            <a:custGeom>
              <a:avLst/>
              <a:gdLst>
                <a:gd name="connsiteX0" fmla="*/ 811534 w 1506773"/>
                <a:gd name="connsiteY0" fmla="*/ 0 h 840795"/>
                <a:gd name="connsiteX1" fmla="*/ 1148366 w 1506773"/>
                <a:gd name="connsiteY1" fmla="*/ 336832 h 840795"/>
                <a:gd name="connsiteX2" fmla="*/ 1145772 w 1506773"/>
                <a:gd name="connsiteY2" fmla="*/ 362569 h 840795"/>
                <a:gd name="connsiteX3" fmla="*/ 1156708 w 1506773"/>
                <a:gd name="connsiteY3" fmla="*/ 356633 h 840795"/>
                <a:gd name="connsiteX4" fmla="*/ 1254791 w 1506773"/>
                <a:gd name="connsiteY4" fmla="*/ 336831 h 840795"/>
                <a:gd name="connsiteX5" fmla="*/ 1506773 w 1506773"/>
                <a:gd name="connsiteY5" fmla="*/ 588813 h 840795"/>
                <a:gd name="connsiteX6" fmla="*/ 1254791 w 1506773"/>
                <a:gd name="connsiteY6" fmla="*/ 840795 h 840795"/>
                <a:gd name="connsiteX7" fmla="*/ 219803 w 1506773"/>
                <a:gd name="connsiteY7" fmla="*/ 840795 h 840795"/>
                <a:gd name="connsiteX8" fmla="*/ 219803 w 1506773"/>
                <a:gd name="connsiteY8" fmla="*/ 838500 h 840795"/>
                <a:gd name="connsiteX9" fmla="*/ 197036 w 1506773"/>
                <a:gd name="connsiteY9" fmla="*/ 840795 h 840795"/>
                <a:gd name="connsiteX10" fmla="*/ 0 w 1506773"/>
                <a:gd name="connsiteY10" fmla="*/ 643759 h 840795"/>
                <a:gd name="connsiteX11" fmla="*/ 157326 w 1506773"/>
                <a:gd name="connsiteY11" fmla="*/ 450726 h 840795"/>
                <a:gd name="connsiteX12" fmla="*/ 182581 w 1506773"/>
                <a:gd name="connsiteY12" fmla="*/ 448180 h 840795"/>
                <a:gd name="connsiteX13" fmla="*/ 199751 w 1506773"/>
                <a:gd name="connsiteY13" fmla="*/ 363136 h 840795"/>
                <a:gd name="connsiteX14" fmla="*/ 403134 w 1506773"/>
                <a:gd name="connsiteY14" fmla="*/ 228325 h 840795"/>
                <a:gd name="connsiteX15" fmla="*/ 447618 w 1506773"/>
                <a:gd name="connsiteY15" fmla="*/ 232809 h 840795"/>
                <a:gd name="connsiteX16" fmla="*/ 488795 w 1506773"/>
                <a:gd name="connsiteY16" fmla="*/ 245592 h 840795"/>
                <a:gd name="connsiteX17" fmla="*/ 501172 w 1506773"/>
                <a:gd name="connsiteY17" fmla="*/ 205722 h 840795"/>
                <a:gd name="connsiteX18" fmla="*/ 811534 w 1506773"/>
                <a:gd name="connsiteY18" fmla="*/ 0 h 84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06773" h="840795">
                  <a:moveTo>
                    <a:pt x="811534" y="0"/>
                  </a:moveTo>
                  <a:cubicBezTo>
                    <a:pt x="997561" y="0"/>
                    <a:pt x="1148366" y="150805"/>
                    <a:pt x="1148366" y="336832"/>
                  </a:cubicBezTo>
                  <a:lnTo>
                    <a:pt x="1145772" y="362569"/>
                  </a:lnTo>
                  <a:lnTo>
                    <a:pt x="1156708" y="356633"/>
                  </a:lnTo>
                  <a:cubicBezTo>
                    <a:pt x="1186855" y="343882"/>
                    <a:pt x="1220000" y="336831"/>
                    <a:pt x="1254791" y="336831"/>
                  </a:cubicBezTo>
                  <a:cubicBezTo>
                    <a:pt x="1393957" y="336831"/>
                    <a:pt x="1506773" y="449647"/>
                    <a:pt x="1506773" y="588813"/>
                  </a:cubicBezTo>
                  <a:cubicBezTo>
                    <a:pt x="1506773" y="727979"/>
                    <a:pt x="1393957" y="840795"/>
                    <a:pt x="1254791" y="840795"/>
                  </a:cubicBezTo>
                  <a:lnTo>
                    <a:pt x="219803" y="840795"/>
                  </a:lnTo>
                  <a:lnTo>
                    <a:pt x="219803" y="838500"/>
                  </a:lnTo>
                  <a:lnTo>
                    <a:pt x="197036" y="840795"/>
                  </a:lnTo>
                  <a:cubicBezTo>
                    <a:pt x="88216" y="840795"/>
                    <a:pt x="0" y="752579"/>
                    <a:pt x="0" y="643759"/>
                  </a:cubicBezTo>
                  <a:cubicBezTo>
                    <a:pt x="0" y="548542"/>
                    <a:pt x="67540" y="469099"/>
                    <a:pt x="157326" y="450726"/>
                  </a:cubicBezTo>
                  <a:lnTo>
                    <a:pt x="182581" y="448180"/>
                  </a:lnTo>
                  <a:lnTo>
                    <a:pt x="199751" y="363136"/>
                  </a:lnTo>
                  <a:cubicBezTo>
                    <a:pt x="233259" y="283913"/>
                    <a:pt x="311705" y="228325"/>
                    <a:pt x="403134" y="228325"/>
                  </a:cubicBezTo>
                  <a:cubicBezTo>
                    <a:pt x="418372" y="228325"/>
                    <a:pt x="433249" y="229869"/>
                    <a:pt x="447618" y="232809"/>
                  </a:cubicBezTo>
                  <a:lnTo>
                    <a:pt x="488795" y="245592"/>
                  </a:lnTo>
                  <a:lnTo>
                    <a:pt x="501172" y="205722"/>
                  </a:lnTo>
                  <a:cubicBezTo>
                    <a:pt x="552306" y="84828"/>
                    <a:pt x="672014" y="0"/>
                    <a:pt x="811534" y="0"/>
                  </a:cubicBezTo>
                  <a:close/>
                </a:path>
              </a:pathLst>
            </a:cu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1400"/>
            </a:p>
          </p:txBody>
        </p:sp>
        <p:sp>
          <p:nvSpPr>
            <p:cNvPr id="23" name="TextBox 22"/>
            <p:cNvSpPr txBox="1"/>
            <p:nvPr/>
          </p:nvSpPr>
          <p:spPr>
            <a:xfrm>
              <a:off x="5774174" y="2126343"/>
              <a:ext cx="962699" cy="307777"/>
            </a:xfrm>
            <a:prstGeom prst="rect">
              <a:avLst/>
            </a:prstGeom>
            <a:noFill/>
          </p:spPr>
          <p:txBody>
            <a:bodyPr wrap="none" rtlCol="0">
              <a:spAutoFit/>
            </a:bodyPr>
            <a:lstStyle/>
            <a:p>
              <a:r>
                <a:rPr lang="sv-SE" sz="1400" b="1" dirty="0" smtClean="0">
                  <a:solidFill>
                    <a:schemeClr val="bg1">
                      <a:lumMod val="75000"/>
                      <a:lumOff val="25000"/>
                    </a:schemeClr>
                  </a:solidFill>
                </a:rPr>
                <a:t>Transport</a:t>
              </a:r>
              <a:endParaRPr lang="sv-SE" sz="1400" b="1" dirty="0">
                <a:solidFill>
                  <a:schemeClr val="bg1">
                    <a:lumMod val="75000"/>
                    <a:lumOff val="25000"/>
                  </a:schemeClr>
                </a:solidFill>
              </a:endParaRPr>
            </a:p>
          </p:txBody>
        </p:sp>
      </p:grpSp>
      <p:sp>
        <p:nvSpPr>
          <p:cNvPr id="7" name="TextBox 6"/>
          <p:cNvSpPr txBox="1"/>
          <p:nvPr/>
        </p:nvSpPr>
        <p:spPr>
          <a:xfrm>
            <a:off x="4635647" y="2062404"/>
            <a:ext cx="1496291" cy="307777"/>
          </a:xfrm>
          <a:prstGeom prst="rect">
            <a:avLst/>
          </a:prstGeom>
          <a:noFill/>
        </p:spPr>
        <p:txBody>
          <a:bodyPr wrap="square" rtlCol="0">
            <a:spAutoFit/>
          </a:bodyPr>
          <a:lstStyle/>
          <a:p>
            <a:r>
              <a:rPr lang="es-ES" sz="1400" dirty="0" err="1" smtClean="0"/>
              <a:t>Tell</a:t>
            </a:r>
            <a:r>
              <a:rPr lang="es-ES" sz="1400" dirty="0" smtClean="0"/>
              <a:t>/Ask</a:t>
            </a:r>
            <a:endParaRPr lang="es-ES" sz="1400" dirty="0"/>
          </a:p>
        </p:txBody>
      </p:sp>
    </p:spTree>
    <p:extLst>
      <p:ext uri="{BB962C8B-B14F-4D97-AF65-F5344CB8AC3E}">
        <p14:creationId xmlns:p14="http://schemas.microsoft.com/office/powerpoint/2010/main" val="9197950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1+#ppt_w/2"/>
                                          </p:val>
                                        </p:tav>
                                        <p:tav tm="100000">
                                          <p:val>
                                            <p:strVal val="#ppt_x"/>
                                          </p:val>
                                        </p:tav>
                                      </p:tavLst>
                                    </p:anim>
                                    <p:anim calcmode="lin" valueType="num">
                                      <p:cBhvr additive="base">
                                        <p:cTn id="50" dur="5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childTnLst>
                    </p:cTn>
                  </p:par>
                  <p:par>
                    <p:cTn id="56" fill="hold">
                      <p:stCondLst>
                        <p:cond delay="indefinite"/>
                      </p:stCondLst>
                      <p:childTnLst>
                        <p:par>
                          <p:cTn id="57" fill="hold">
                            <p:stCondLst>
                              <p:cond delay="0"/>
                            </p:stCondLst>
                            <p:childTnLst>
                              <p:par>
                                <p:cTn id="58" presetID="0" presetClass="path" presetSubtype="0" repeatCount="indefinite" fill="hold" grpId="0" nodeType="clickEffect">
                                  <p:stCondLst>
                                    <p:cond delay="0"/>
                                  </p:stCondLst>
                                  <p:childTnLst>
                                    <p:animMotion origin="layout" path="M -3.75E-6 -1.85185E-6 C -0.03255 -1.85185E-6 -0.0789 0.00255 -0.09349 0.00255 C -0.09336 0.03796 -0.09375 0.05671 -0.09375 0.08681 " pathEditMode="relative" rAng="0" ptsTypes="AAA">
                                      <p:cBhvr>
                                        <p:cTn id="59" dur="2000" fill="hold"/>
                                        <p:tgtEl>
                                          <p:spTgt spid="39"/>
                                        </p:tgtEl>
                                        <p:attrNameLst>
                                          <p:attrName>ppt_x</p:attrName>
                                          <p:attrName>ppt_y</p:attrName>
                                        </p:attrNameLst>
                                      </p:cBhvr>
                                      <p:rCtr x="-4688" y="4329"/>
                                    </p:animMotion>
                                  </p:childTnLst>
                                </p:cTn>
                              </p:par>
                              <p:par>
                                <p:cTn id="60" presetID="10" presetClass="exit" presetSubtype="0" repeatCount="indefinite" fill="hold" grpId="2" nodeType="withEffect">
                                  <p:stCondLst>
                                    <p:cond delay="0"/>
                                  </p:stCondLst>
                                  <p:childTnLst>
                                    <p:animEffect transition="out" filter="fade">
                                      <p:cBhvr>
                                        <p:cTn id="61" dur="2000"/>
                                        <p:tgtEl>
                                          <p:spTgt spid="39"/>
                                        </p:tgtEl>
                                      </p:cBhvr>
                                    </p:animEffect>
                                    <p:set>
                                      <p:cBhvr>
                                        <p:cTn id="62" dur="1" fill="hold">
                                          <p:stCondLst>
                                            <p:cond delay="1999"/>
                                          </p:stCondLst>
                                        </p:cTn>
                                        <p:tgtEl>
                                          <p:spTgt spid="39"/>
                                        </p:tgtEl>
                                        <p:attrNameLst>
                                          <p:attrName>style.visibility</p:attrName>
                                        </p:attrNameLst>
                                      </p:cBhvr>
                                      <p:to>
                                        <p:strVal val="hidden"/>
                                      </p:to>
                                    </p:set>
                                  </p:childTnLst>
                                </p:cTn>
                              </p:par>
                              <p:par>
                                <p:cTn id="63" presetID="10" presetClass="entr" presetSubtype="0" repeatCount="indefinite" fill="hold" grpId="1"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000"/>
                                        <p:tgtEl>
                                          <p:spTgt spid="20"/>
                                        </p:tgtEl>
                                      </p:cBhvr>
                                    </p:animEffect>
                                  </p:childTnLst>
                                </p:cTn>
                              </p:par>
                              <p:par>
                                <p:cTn id="66" presetID="35" presetClass="path" presetSubtype="0" repeatCount="indefinite" fill="hold" grpId="0" nodeType="withEffect">
                                  <p:stCondLst>
                                    <p:cond delay="0"/>
                                  </p:stCondLst>
                                  <p:childTnLst>
                                    <p:animMotion origin="layout" path="M 2.29167E-6 -1.85185E-6 L -0.02748 -3.33333E-6 " pathEditMode="fixed" rAng="0" ptsTypes="AA">
                                      <p:cBhvr>
                                        <p:cTn id="67" dur="2000" fill="hold"/>
                                        <p:tgtEl>
                                          <p:spTgt spid="40"/>
                                        </p:tgtEl>
                                        <p:attrNameLst>
                                          <p:attrName>ppt_x</p:attrName>
                                          <p:attrName>ppt_y</p:attrName>
                                        </p:attrNameLst>
                                      </p:cBhvr>
                                      <p:rCtr x="-1367" y="0"/>
                                    </p:animMotion>
                                  </p:childTnLst>
                                </p:cTn>
                              </p:par>
                              <p:par>
                                <p:cTn id="68" presetID="35" presetClass="path" presetSubtype="0" repeatCount="indefinite" fill="hold" grpId="0" nodeType="withEffect">
                                  <p:stCondLst>
                                    <p:cond delay="0"/>
                                  </p:stCondLst>
                                  <p:childTnLst>
                                    <p:animMotion origin="layout" path="M -1.875E-6 -1.85185E-6 L -0.0276 -3.33333E-6 " pathEditMode="relative" rAng="0" ptsTypes="AA">
                                      <p:cBhvr>
                                        <p:cTn id="69" dur="2000" fill="hold"/>
                                        <p:tgtEl>
                                          <p:spTgt spid="41"/>
                                        </p:tgtEl>
                                        <p:attrNameLst>
                                          <p:attrName>ppt_x</p:attrName>
                                          <p:attrName>ppt_y</p:attrName>
                                        </p:attrNameLst>
                                      </p:cBhvr>
                                      <p:rCtr x="-1406" y="0"/>
                                    </p:animMotion>
                                  </p:childTnLst>
                                </p:cTn>
                              </p:par>
                              <p:par>
                                <p:cTn id="70" presetID="35" presetClass="path" presetSubtype="0" repeatCount="indefinite" fill="hold" grpId="0" nodeType="withEffect">
                                  <p:stCondLst>
                                    <p:cond delay="0"/>
                                  </p:stCondLst>
                                  <p:childTnLst>
                                    <p:animMotion origin="layout" path="M 8.95833E-6 -2.96296E-6 L -0.02734 -2.96296E-6 " pathEditMode="fixed" rAng="0" ptsTypes="AA">
                                      <p:cBhvr>
                                        <p:cTn id="71" dur="2000" fill="hold"/>
                                        <p:tgtEl>
                                          <p:spTgt spid="42"/>
                                        </p:tgtEl>
                                        <p:attrNameLst>
                                          <p:attrName>ppt_x</p:attrName>
                                          <p:attrName>ppt_y</p:attrName>
                                        </p:attrNameLst>
                                      </p:cBhvr>
                                      <p:rCtr x="-1406" y="0"/>
                                    </p:animMotion>
                                  </p:childTnLst>
                                </p:cTn>
                              </p:par>
                              <p:par>
                                <p:cTn id="72" presetID="35" presetClass="path" presetSubtype="0" repeatCount="indefinite" fill="hold" grpId="0" nodeType="withEffect">
                                  <p:stCondLst>
                                    <p:cond delay="0"/>
                                  </p:stCondLst>
                                  <p:childTnLst>
                                    <p:animMotion origin="layout" path="M 3.75E-6 -0.00324 L -0.46328 -0.00023 " pathEditMode="fixed" rAng="0" ptsTypes="AA">
                                      <p:cBhvr>
                                        <p:cTn id="73" dur="2000" fill="hold"/>
                                        <p:tgtEl>
                                          <p:spTgt spid="20"/>
                                        </p:tgtEl>
                                        <p:attrNameLst>
                                          <p:attrName>ppt_x</p:attrName>
                                          <p:attrName>ppt_y</p:attrName>
                                        </p:attrNameLst>
                                      </p:cBhvr>
                                      <p:rCtr x="-23125" y="0"/>
                                    </p:animMotion>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nodeType="clickEffect">
                                  <p:stCondLst>
                                    <p:cond delay="0"/>
                                  </p:stCondLst>
                                  <p:childTnLst>
                                    <p:set>
                                      <p:cBhvr>
                                        <p:cTn id="77" dur="1" fill="hold">
                                          <p:stCondLst>
                                            <p:cond delay="0"/>
                                          </p:stCondLst>
                                        </p:cTn>
                                        <p:tgtEl>
                                          <p:spTgt spid="35"/>
                                        </p:tgtEl>
                                        <p:attrNameLst>
                                          <p:attrName>style.visibility</p:attrName>
                                        </p:attrNameLst>
                                      </p:cBhvr>
                                      <p:to>
                                        <p:strVal val="visible"/>
                                      </p:to>
                                    </p:set>
                                    <p:anim calcmode="lin" valueType="num">
                                      <p:cBhvr>
                                        <p:cTn id="78" dur="500" fill="hold"/>
                                        <p:tgtEl>
                                          <p:spTgt spid="35"/>
                                        </p:tgtEl>
                                        <p:attrNameLst>
                                          <p:attrName>ppt_w</p:attrName>
                                        </p:attrNameLst>
                                      </p:cBhvr>
                                      <p:tavLst>
                                        <p:tav tm="0">
                                          <p:val>
                                            <p:fltVal val="0"/>
                                          </p:val>
                                        </p:tav>
                                        <p:tav tm="100000">
                                          <p:val>
                                            <p:strVal val="#ppt_w"/>
                                          </p:val>
                                        </p:tav>
                                      </p:tavLst>
                                    </p:anim>
                                    <p:anim calcmode="lin" valueType="num">
                                      <p:cBhvr>
                                        <p:cTn id="79" dur="500" fill="hold"/>
                                        <p:tgtEl>
                                          <p:spTgt spid="35"/>
                                        </p:tgtEl>
                                        <p:attrNameLst>
                                          <p:attrName>ppt_h</p:attrName>
                                        </p:attrNameLst>
                                      </p:cBhvr>
                                      <p:tavLst>
                                        <p:tav tm="0">
                                          <p:val>
                                            <p:fltVal val="0"/>
                                          </p:val>
                                        </p:tav>
                                        <p:tav tm="100000">
                                          <p:val>
                                            <p:strVal val="#ppt_h"/>
                                          </p:val>
                                        </p:tav>
                                      </p:tavLst>
                                    </p:anim>
                                    <p:animEffect transition="in" filter="fade">
                                      <p:cBhvr>
                                        <p:cTn id="80" dur="500"/>
                                        <p:tgtEl>
                                          <p:spTgt spid="35"/>
                                        </p:tgtEl>
                                      </p:cBhvr>
                                    </p:animEffect>
                                  </p:childTnLst>
                                </p:cTn>
                              </p:par>
                              <p:par>
                                <p:cTn id="81" presetID="10" presetClass="entr" presetSubtype="0" fill="hold" nodeType="with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fade">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8" grpId="0" animBg="1"/>
      <p:bldP spid="40" grpId="0" animBg="1"/>
      <p:bldP spid="40" grpId="1" animBg="1"/>
      <p:bldP spid="41" grpId="0" animBg="1"/>
      <p:bldP spid="41" grpId="1" animBg="1"/>
      <p:bldP spid="42" grpId="0" animBg="1"/>
      <p:bldP spid="42" grpId="1" animBg="1"/>
      <p:bldP spid="37" grpId="0"/>
      <p:bldP spid="20" grpId="0" animBg="1"/>
      <p:bldP spid="20" grpId="1" animBg="1"/>
      <p:bldP spid="32" grpId="0" animBg="1"/>
      <p:bldP spid="39" grpId="0" animBg="1"/>
      <p:bldP spid="39" grpId="1" animBg="1"/>
      <p:bldP spid="39" grpId="2" animBg="1"/>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rot="16200000">
            <a:off x="-173855" y="3253406"/>
            <a:ext cx="2182849" cy="466435"/>
          </a:xfrm>
          <a:prstGeom prst="roundRect">
            <a:avLst/>
          </a:prstGeom>
          <a:solidFill>
            <a:srgbClr val="E95959"/>
          </a:solidFill>
          <a:ln w="85725" cap="rnd">
            <a:solidFill>
              <a:srgbClr val="8C4A4A">
                <a:alpha val="41000"/>
              </a:srgbClr>
            </a:solid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r>
              <a:rPr lang="sv-SE" b="1" dirty="0" err="1" smtClean="0"/>
              <a:t>Thread</a:t>
            </a:r>
            <a:r>
              <a:rPr lang="sv-SE" b="1" dirty="0" smtClean="0"/>
              <a:t> Pool</a:t>
            </a:r>
            <a:endParaRPr lang="sv-SE" b="1" dirty="0"/>
          </a:p>
        </p:txBody>
      </p:sp>
      <p:sp>
        <p:nvSpPr>
          <p:cNvPr id="22" name="Rounded Rectangle 21"/>
          <p:cNvSpPr/>
          <p:nvPr/>
        </p:nvSpPr>
        <p:spPr>
          <a:xfrm>
            <a:off x="0" y="0"/>
            <a:ext cx="12192000" cy="1901953"/>
          </a:xfrm>
          <a:prstGeom prst="roundRect">
            <a:avLst>
              <a:gd name="adj" fmla="val 0"/>
            </a:avLst>
          </a:prstGeom>
          <a:solidFill>
            <a:schemeClr val="tx1"/>
          </a:solidFill>
          <a:ln/>
          <a:effectLst/>
        </p:spPr>
        <p:style>
          <a:lnRef idx="0">
            <a:schemeClr val="accent5"/>
          </a:lnRef>
          <a:fillRef idx="3">
            <a:schemeClr val="accent5"/>
          </a:fillRef>
          <a:effectRef idx="3">
            <a:schemeClr val="accent5"/>
          </a:effectRef>
          <a:fontRef idx="minor">
            <a:schemeClr val="lt1"/>
          </a:fontRef>
        </p:style>
        <p:txBody>
          <a:bodyPr rtlCol="0" anchor="ctr" anchorCtr="0"/>
          <a:lstStyle/>
          <a:p>
            <a:endParaRPr lang="sv-SE" sz="4000" dirty="0">
              <a:solidFill>
                <a:schemeClr val="tx1"/>
              </a:solidFill>
            </a:endParaRPr>
          </a:p>
        </p:txBody>
      </p:sp>
      <p:sp>
        <p:nvSpPr>
          <p:cNvPr id="8" name="Title 1"/>
          <p:cNvSpPr>
            <a:spLocks noGrp="1"/>
          </p:cNvSpPr>
          <p:nvPr>
            <p:ph type="title"/>
          </p:nvPr>
        </p:nvSpPr>
        <p:spPr>
          <a:xfrm>
            <a:off x="838200" y="365125"/>
            <a:ext cx="10515600" cy="1325563"/>
          </a:xfrm>
        </p:spPr>
        <p:txBody>
          <a:bodyPr/>
          <a:lstStyle/>
          <a:p>
            <a:pPr algn="ctr"/>
            <a:r>
              <a:rPr lang="sv-SE" b="1" dirty="0" smtClean="0">
                <a:solidFill>
                  <a:schemeClr val="bg1">
                    <a:lumMod val="75000"/>
                    <a:lumOff val="25000"/>
                  </a:schemeClr>
                </a:solidFill>
              </a:rPr>
              <a:t>Modelo de actores</a:t>
            </a:r>
            <a:endParaRPr lang="sv-SE" b="1" dirty="0">
              <a:solidFill>
                <a:schemeClr val="bg1">
                  <a:lumMod val="75000"/>
                  <a:lumOff val="25000"/>
                </a:schemeClr>
              </a:solidFill>
            </a:endParaRPr>
          </a:p>
        </p:txBody>
      </p:sp>
      <p:sp>
        <p:nvSpPr>
          <p:cNvPr id="9" name="Right Arrow 8"/>
          <p:cNvSpPr/>
          <p:nvPr/>
        </p:nvSpPr>
        <p:spPr>
          <a:xfrm>
            <a:off x="1150786" y="4356052"/>
            <a:ext cx="10419609" cy="72516"/>
          </a:xfrm>
          <a:prstGeom prst="rightArrow">
            <a:avLst/>
          </a:prstGeom>
          <a:ln w="85725" cap="rnd">
            <a:solidFill>
              <a:srgbClr val="E95959"/>
            </a:solid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0" name="Right Arrow 9"/>
          <p:cNvSpPr/>
          <p:nvPr/>
        </p:nvSpPr>
        <p:spPr>
          <a:xfrm>
            <a:off x="1150786" y="3450365"/>
            <a:ext cx="10419609" cy="72516"/>
          </a:xfrm>
          <a:prstGeom prst="rightArrow">
            <a:avLst/>
          </a:prstGeom>
          <a:ln w="85725" cap="rnd">
            <a:solidFill>
              <a:srgbClr val="E95959"/>
            </a:solid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solidFill>
                <a:schemeClr val="tx1"/>
              </a:solidFill>
            </a:endParaRPr>
          </a:p>
        </p:txBody>
      </p:sp>
      <p:sp>
        <p:nvSpPr>
          <p:cNvPr id="11" name="Right Arrow 10"/>
          <p:cNvSpPr/>
          <p:nvPr/>
        </p:nvSpPr>
        <p:spPr>
          <a:xfrm>
            <a:off x="1150787" y="2537355"/>
            <a:ext cx="10419609" cy="72516"/>
          </a:xfrm>
          <a:prstGeom prst="rightArrow">
            <a:avLst/>
          </a:prstGeom>
          <a:ln w="85725" cap="rnd">
            <a:solidFill>
              <a:srgbClr val="E95959"/>
            </a:solid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12" name="Rounded Rectangle 11"/>
          <p:cNvSpPr/>
          <p:nvPr/>
        </p:nvSpPr>
        <p:spPr>
          <a:xfrm>
            <a:off x="1453276" y="2387876"/>
            <a:ext cx="868218" cy="371474"/>
          </a:xfrm>
          <a:prstGeom prst="roundRect">
            <a:avLst/>
          </a:prstGeom>
          <a:solidFill>
            <a:srgbClr val="637B9B"/>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Actor1</a:t>
            </a:r>
          </a:p>
        </p:txBody>
      </p:sp>
      <p:sp>
        <p:nvSpPr>
          <p:cNvPr id="13" name="Rounded Rectangle 12"/>
          <p:cNvSpPr/>
          <p:nvPr/>
        </p:nvSpPr>
        <p:spPr>
          <a:xfrm>
            <a:off x="2635493" y="2387876"/>
            <a:ext cx="842819" cy="371474"/>
          </a:xfrm>
          <a:prstGeom prst="roundRect">
            <a:avLst/>
          </a:prstGeom>
          <a:solidFill>
            <a:srgbClr val="637B9B"/>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Actor1</a:t>
            </a:r>
          </a:p>
        </p:txBody>
      </p:sp>
      <p:sp>
        <p:nvSpPr>
          <p:cNvPr id="14" name="Rounded Rectangle 13"/>
          <p:cNvSpPr/>
          <p:nvPr/>
        </p:nvSpPr>
        <p:spPr>
          <a:xfrm>
            <a:off x="3618973" y="2387876"/>
            <a:ext cx="868218" cy="371474"/>
          </a:xfrm>
          <a:prstGeom prst="roundRect">
            <a:avLst/>
          </a:prstGeom>
          <a:solidFill>
            <a:srgbClr val="43BFF7"/>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Actor2</a:t>
            </a:r>
          </a:p>
        </p:txBody>
      </p:sp>
      <p:sp>
        <p:nvSpPr>
          <p:cNvPr id="15" name="Rounded Rectangle 14"/>
          <p:cNvSpPr/>
          <p:nvPr/>
        </p:nvSpPr>
        <p:spPr>
          <a:xfrm>
            <a:off x="1453275" y="3286978"/>
            <a:ext cx="1457035" cy="371474"/>
          </a:xfrm>
          <a:prstGeom prst="roundRect">
            <a:avLst/>
          </a:prstGeom>
          <a:solidFill>
            <a:srgbClr val="43BFF7"/>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Actor2</a:t>
            </a:r>
          </a:p>
        </p:txBody>
      </p:sp>
      <p:sp>
        <p:nvSpPr>
          <p:cNvPr id="16" name="Rounded Rectangle 15"/>
          <p:cNvSpPr/>
          <p:nvPr/>
        </p:nvSpPr>
        <p:spPr>
          <a:xfrm>
            <a:off x="3189709" y="3291956"/>
            <a:ext cx="868218" cy="371474"/>
          </a:xfrm>
          <a:prstGeom prst="roundRect">
            <a:avLst/>
          </a:prstGeom>
          <a:solidFill>
            <a:srgbClr val="EDD055"/>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Actor3</a:t>
            </a:r>
          </a:p>
        </p:txBody>
      </p:sp>
      <p:sp>
        <p:nvSpPr>
          <p:cNvPr id="17" name="Rounded Rectangle 16"/>
          <p:cNvSpPr/>
          <p:nvPr/>
        </p:nvSpPr>
        <p:spPr>
          <a:xfrm>
            <a:off x="1453276" y="4206573"/>
            <a:ext cx="868218" cy="371474"/>
          </a:xfrm>
          <a:prstGeom prst="roundRect">
            <a:avLst/>
          </a:prstGeom>
          <a:solidFill>
            <a:srgbClr val="50DE94"/>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Actor4</a:t>
            </a:r>
          </a:p>
        </p:txBody>
      </p:sp>
      <p:sp>
        <p:nvSpPr>
          <p:cNvPr id="18" name="Rounded Rectangle 17"/>
          <p:cNvSpPr/>
          <p:nvPr/>
        </p:nvSpPr>
        <p:spPr>
          <a:xfrm>
            <a:off x="2453112" y="4206573"/>
            <a:ext cx="3110346" cy="371474"/>
          </a:xfrm>
          <a:prstGeom prst="roundRect">
            <a:avLst/>
          </a:prstGeom>
          <a:solidFill>
            <a:srgbClr val="50DE94"/>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Actor4</a:t>
            </a:r>
          </a:p>
        </p:txBody>
      </p:sp>
      <p:sp>
        <p:nvSpPr>
          <p:cNvPr id="20" name="Rounded Rectangle 19"/>
          <p:cNvSpPr/>
          <p:nvPr/>
        </p:nvSpPr>
        <p:spPr>
          <a:xfrm>
            <a:off x="4221871" y="3286978"/>
            <a:ext cx="1874978" cy="371474"/>
          </a:xfrm>
          <a:prstGeom prst="roundRect">
            <a:avLst/>
          </a:prstGeom>
          <a:solidFill>
            <a:srgbClr val="637B9B"/>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Actor1</a:t>
            </a:r>
          </a:p>
        </p:txBody>
      </p:sp>
      <p:sp>
        <p:nvSpPr>
          <p:cNvPr id="23" name="Rectangle 22"/>
          <p:cNvSpPr/>
          <p:nvPr/>
        </p:nvSpPr>
        <p:spPr>
          <a:xfrm>
            <a:off x="0" y="5198100"/>
            <a:ext cx="12192000" cy="1669627"/>
          </a:xfrm>
          <a:prstGeom prst="rect">
            <a:avLst/>
          </a:prstGeom>
          <a:solidFill>
            <a:srgbClr val="DB5151"/>
          </a:solidFill>
          <a:ln w="85725" cap="rnd">
            <a:no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b="1" dirty="0">
              <a:solidFill>
                <a:schemeClr val="tx1"/>
              </a:solidFill>
            </a:endParaRPr>
          </a:p>
        </p:txBody>
      </p:sp>
      <p:sp>
        <p:nvSpPr>
          <p:cNvPr id="24" name="TextBox 23"/>
          <p:cNvSpPr txBox="1"/>
          <p:nvPr/>
        </p:nvSpPr>
        <p:spPr>
          <a:xfrm>
            <a:off x="104966" y="5338124"/>
            <a:ext cx="12192000" cy="1631216"/>
          </a:xfrm>
          <a:prstGeom prst="rect">
            <a:avLst/>
          </a:prstGeom>
          <a:noFill/>
        </p:spPr>
        <p:txBody>
          <a:bodyPr wrap="square" rtlCol="0">
            <a:spAutoFit/>
          </a:bodyPr>
          <a:lstStyle/>
          <a:p>
            <a:pPr algn="ctr"/>
            <a:r>
              <a:rPr lang="sv-SE" sz="2800" b="1" dirty="0" smtClean="0"/>
              <a:t>Más baratos que los threads, con mucho menos context switching</a:t>
            </a:r>
          </a:p>
          <a:p>
            <a:pPr algn="ctr"/>
            <a:r>
              <a:rPr lang="sv-SE" sz="2400" b="1" dirty="0" smtClean="0"/>
              <a:t/>
            </a:r>
            <a:br>
              <a:rPr lang="sv-SE" sz="2400" b="1" dirty="0" smtClean="0"/>
            </a:br>
            <a:r>
              <a:rPr lang="sv-SE" sz="2400" b="1" dirty="0" smtClean="0"/>
              <a:t>Sólo usan CPU cuando procesan un mensaje</a:t>
            </a:r>
          </a:p>
          <a:p>
            <a:pPr algn="ctr"/>
            <a:r>
              <a:rPr lang="sv-SE" sz="2400" b="1" dirty="0" smtClean="0"/>
              <a:t>2.5 millones de actores por GB de memoria</a:t>
            </a:r>
            <a:endParaRPr lang="sv-SE" sz="2000" b="1" dirty="0"/>
          </a:p>
        </p:txBody>
      </p:sp>
      <p:sp>
        <p:nvSpPr>
          <p:cNvPr id="21" name="Rounded Rectangle 20"/>
          <p:cNvSpPr/>
          <p:nvPr/>
        </p:nvSpPr>
        <p:spPr>
          <a:xfrm>
            <a:off x="4820035" y="2388288"/>
            <a:ext cx="1793416" cy="371474"/>
          </a:xfrm>
          <a:prstGeom prst="roundRect">
            <a:avLst/>
          </a:prstGeom>
          <a:solidFill>
            <a:srgbClr val="EDD055"/>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Actor3</a:t>
            </a:r>
          </a:p>
        </p:txBody>
      </p:sp>
      <p:sp>
        <p:nvSpPr>
          <p:cNvPr id="25" name="Rounded Rectangle 24"/>
          <p:cNvSpPr/>
          <p:nvPr/>
        </p:nvSpPr>
        <p:spPr>
          <a:xfrm>
            <a:off x="7140671" y="2395199"/>
            <a:ext cx="1259049" cy="371474"/>
          </a:xfrm>
          <a:prstGeom prst="roundRect">
            <a:avLst/>
          </a:prstGeom>
          <a:solidFill>
            <a:srgbClr val="50DE94"/>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Actor4</a:t>
            </a:r>
          </a:p>
        </p:txBody>
      </p:sp>
      <p:sp>
        <p:nvSpPr>
          <p:cNvPr id="26" name="Rounded Rectangle 25"/>
          <p:cNvSpPr/>
          <p:nvPr/>
        </p:nvSpPr>
        <p:spPr>
          <a:xfrm>
            <a:off x="7506745" y="3291956"/>
            <a:ext cx="1148157" cy="371474"/>
          </a:xfrm>
          <a:prstGeom prst="roundRect">
            <a:avLst/>
          </a:prstGeom>
          <a:solidFill>
            <a:srgbClr val="43BFF7"/>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Actor2</a:t>
            </a:r>
          </a:p>
        </p:txBody>
      </p:sp>
      <p:sp>
        <p:nvSpPr>
          <p:cNvPr id="27" name="Rounded Rectangle 26"/>
          <p:cNvSpPr/>
          <p:nvPr/>
        </p:nvSpPr>
        <p:spPr>
          <a:xfrm>
            <a:off x="8602096" y="2385945"/>
            <a:ext cx="2179317" cy="371474"/>
          </a:xfrm>
          <a:prstGeom prst="roundRect">
            <a:avLst/>
          </a:prstGeom>
          <a:solidFill>
            <a:srgbClr val="637B9B"/>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Actor1</a:t>
            </a:r>
          </a:p>
        </p:txBody>
      </p:sp>
      <p:sp>
        <p:nvSpPr>
          <p:cNvPr id="28" name="Rounded Rectangle 27"/>
          <p:cNvSpPr/>
          <p:nvPr/>
        </p:nvSpPr>
        <p:spPr>
          <a:xfrm>
            <a:off x="6930164" y="4206573"/>
            <a:ext cx="2787994" cy="371474"/>
          </a:xfrm>
          <a:prstGeom prst="roundRect">
            <a:avLst/>
          </a:prstGeom>
          <a:solidFill>
            <a:srgbClr val="EDD055"/>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Actor3</a:t>
            </a:r>
          </a:p>
        </p:txBody>
      </p:sp>
      <p:sp>
        <p:nvSpPr>
          <p:cNvPr id="29" name="Rounded Rectangle 28"/>
          <p:cNvSpPr/>
          <p:nvPr/>
        </p:nvSpPr>
        <p:spPr>
          <a:xfrm>
            <a:off x="9144079" y="3286978"/>
            <a:ext cx="1637334" cy="371474"/>
          </a:xfrm>
          <a:prstGeom prst="roundRect">
            <a:avLst/>
          </a:prstGeom>
          <a:solidFill>
            <a:srgbClr val="43BFF7"/>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a:t>Actor2</a:t>
            </a:r>
          </a:p>
        </p:txBody>
      </p:sp>
      <p:sp>
        <p:nvSpPr>
          <p:cNvPr id="31" name="Right Arrow 30"/>
          <p:cNvSpPr/>
          <p:nvPr/>
        </p:nvSpPr>
        <p:spPr>
          <a:xfrm>
            <a:off x="1150785" y="4941115"/>
            <a:ext cx="10419609" cy="45719"/>
          </a:xfrm>
          <a:prstGeom prst="rightArrow">
            <a:avLst/>
          </a:prstGeom>
          <a:ln w="31750" cap="rnd">
            <a:solidFill>
              <a:schemeClr val="tx1"/>
            </a:solid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30" name="Rounded Rectangle 29"/>
          <p:cNvSpPr/>
          <p:nvPr/>
        </p:nvSpPr>
        <p:spPr>
          <a:xfrm>
            <a:off x="1304008" y="1905400"/>
            <a:ext cx="309564" cy="3282067"/>
          </a:xfrm>
          <a:prstGeom prst="roundRect">
            <a:avLst>
              <a:gd name="adj" fmla="val 0"/>
            </a:avLst>
          </a:prstGeom>
          <a:solidFill>
            <a:srgbClr val="637B9B">
              <a:alpha val="30000"/>
            </a:srgb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1400" b="1" dirty="0"/>
          </a:p>
        </p:txBody>
      </p:sp>
      <p:sp>
        <p:nvSpPr>
          <p:cNvPr id="2" name="TextBox 1"/>
          <p:cNvSpPr txBox="1"/>
          <p:nvPr/>
        </p:nvSpPr>
        <p:spPr>
          <a:xfrm>
            <a:off x="11068333" y="4681308"/>
            <a:ext cx="502061" cy="261610"/>
          </a:xfrm>
          <a:prstGeom prst="rect">
            <a:avLst/>
          </a:prstGeom>
          <a:noFill/>
        </p:spPr>
        <p:txBody>
          <a:bodyPr wrap="none" rtlCol="0">
            <a:spAutoFit/>
          </a:bodyPr>
          <a:lstStyle/>
          <a:p>
            <a:r>
              <a:rPr lang="sv-SE" sz="1100" dirty="0" err="1" smtClean="0"/>
              <a:t>Time</a:t>
            </a:r>
            <a:endParaRPr lang="sv-SE" sz="1100" dirty="0"/>
          </a:p>
        </p:txBody>
      </p:sp>
    </p:spTree>
    <p:extLst>
      <p:ext uri="{BB962C8B-B14F-4D97-AF65-F5344CB8AC3E}">
        <p14:creationId xmlns:p14="http://schemas.microsoft.com/office/powerpoint/2010/main" val="3523530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fill="hold" grpId="0" nodeType="withEffect">
                                  <p:stCondLst>
                                    <p:cond delay="0"/>
                                  </p:stCondLst>
                                  <p:childTnLst>
                                    <p:animMotion origin="layout" path="M -1.25E-6 3.7037E-7 L 0.78659 3.7037E-7 " pathEditMode="fixed" rAng="0" ptsTypes="AA">
                                      <p:cBhvr>
                                        <p:cTn id="6" dur="2000" fill="hold"/>
                                        <p:tgtEl>
                                          <p:spTgt spid="30"/>
                                        </p:tgtEl>
                                        <p:attrNameLst>
                                          <p:attrName>ppt_x</p:attrName>
                                          <p:attrName>ppt_y</p:attrName>
                                        </p:attrNameLst>
                                      </p:cBhvr>
                                      <p:rCtr x="3932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59498" y="2557819"/>
            <a:ext cx="10515600" cy="1325563"/>
          </a:xfrm>
        </p:spPr>
        <p:txBody>
          <a:bodyPr>
            <a:normAutofit/>
          </a:bodyPr>
          <a:lstStyle/>
          <a:p>
            <a:pPr algn="ctr"/>
            <a:r>
              <a:rPr lang="sv-SE" sz="8000" b="1" dirty="0" err="1" smtClean="0"/>
              <a:t>Akka.Actor</a:t>
            </a:r>
            <a:endParaRPr lang="sv-SE" sz="8000" b="1" dirty="0">
              <a:solidFill>
                <a:srgbClr val="B04242"/>
              </a:solidFill>
            </a:endParaRPr>
          </a:p>
        </p:txBody>
      </p:sp>
    </p:spTree>
    <p:extLst>
      <p:ext uri="{BB962C8B-B14F-4D97-AF65-F5344CB8AC3E}">
        <p14:creationId xmlns:p14="http://schemas.microsoft.com/office/powerpoint/2010/main" val="32967729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2849878" y="781391"/>
            <a:ext cx="8571809" cy="6633556"/>
          </a:xfrm>
        </p:spPr>
        <p:txBody>
          <a:bodyPr>
            <a:normAutofit fontScale="55000" lnSpcReduction="20000"/>
          </a:bodyPr>
          <a:lstStyle/>
          <a:p>
            <a:pPr marL="0" indent="0">
              <a:buNone/>
            </a:pPr>
            <a:r>
              <a:rPr lang="sv-SE" b="1" dirty="0">
                <a:latin typeface="Courier New" panose="02070309020205020404" pitchFamily="49" charset="0"/>
                <a:cs typeface="Courier New" panose="02070309020205020404" pitchFamily="49" charset="0"/>
              </a:rPr>
              <a:t>public class StringActor : ReceiveActor</a:t>
            </a:r>
          </a:p>
          <a:p>
            <a:pPr marL="0" indent="0">
              <a:buNone/>
            </a:pPr>
            <a:r>
              <a:rPr lang="sv-SE" b="1" dirty="0">
                <a:latin typeface="Courier New" panose="02070309020205020404" pitchFamily="49" charset="0"/>
                <a:cs typeface="Courier New" panose="02070309020205020404" pitchFamily="49" charset="0"/>
              </a:rPr>
              <a:t>{</a:t>
            </a:r>
          </a:p>
          <a:p>
            <a:pPr marL="0" indent="0">
              <a:buNone/>
            </a:pPr>
            <a:r>
              <a:rPr lang="sv-SE" b="1" dirty="0">
                <a:latin typeface="Courier New" panose="02070309020205020404" pitchFamily="49" charset="0"/>
                <a:cs typeface="Courier New" panose="02070309020205020404" pitchFamily="49" charset="0"/>
              </a:rPr>
              <a:t>    public </a:t>
            </a:r>
            <a:r>
              <a:rPr lang="sv-SE" b="1" dirty="0">
                <a:solidFill>
                  <a:schemeClr val="accent3">
                    <a:lumMod val="60000"/>
                    <a:lumOff val="40000"/>
                  </a:schemeClr>
                </a:solidFill>
                <a:latin typeface="Courier New" panose="02070309020205020404" pitchFamily="49" charset="0"/>
                <a:cs typeface="Courier New" panose="02070309020205020404" pitchFamily="49" charset="0"/>
              </a:rPr>
              <a:t>StringActor</a:t>
            </a:r>
            <a:r>
              <a:rPr lang="sv-SE" b="1" dirty="0">
                <a:latin typeface="Courier New" panose="02070309020205020404" pitchFamily="49" charset="0"/>
                <a:cs typeface="Courier New" panose="02070309020205020404" pitchFamily="49" charset="0"/>
              </a:rPr>
              <a:t>()</a:t>
            </a:r>
          </a:p>
          <a:p>
            <a:pPr marL="0" indent="0">
              <a:buNone/>
            </a:pPr>
            <a:r>
              <a:rPr lang="sv-SE" b="1" dirty="0">
                <a:latin typeface="Courier New" panose="02070309020205020404" pitchFamily="49" charset="0"/>
                <a:cs typeface="Courier New" panose="02070309020205020404" pitchFamily="49" charset="0"/>
              </a:rPr>
              <a:t>    {</a:t>
            </a:r>
          </a:p>
          <a:p>
            <a:pPr marL="0" indent="0">
              <a:buNone/>
            </a:pPr>
            <a:r>
              <a:rPr lang="sv-SE" b="1" dirty="0">
                <a:latin typeface="Courier New" panose="02070309020205020404" pitchFamily="49" charset="0"/>
                <a:cs typeface="Courier New" panose="02070309020205020404" pitchFamily="49" charset="0"/>
              </a:rPr>
              <a:t>        Receive&lt;string&gt;(s =&gt; s.StartsWith</a:t>
            </a:r>
            <a:r>
              <a:rPr lang="sv-SE" b="1" dirty="0" smtClean="0">
                <a:latin typeface="Courier New" panose="02070309020205020404" pitchFamily="49" charset="0"/>
                <a:cs typeface="Courier New" panose="02070309020205020404" pitchFamily="49" charset="0"/>
              </a:rPr>
              <a:t>(”Malaga"), </a:t>
            </a:r>
            <a:r>
              <a:rPr lang="sv-SE" b="1" dirty="0">
                <a:latin typeface="Courier New" panose="02070309020205020404" pitchFamily="49" charset="0"/>
                <a:cs typeface="Courier New" panose="02070309020205020404" pitchFamily="49" charset="0"/>
              </a:rPr>
              <a:t>s =&gt;</a:t>
            </a:r>
          </a:p>
          <a:p>
            <a:pPr marL="0" indent="0">
              <a:buNone/>
            </a:pPr>
            <a:r>
              <a:rPr lang="sv-SE" b="1" dirty="0">
                <a:latin typeface="Courier New" panose="02070309020205020404" pitchFamily="49" charset="0"/>
                <a:cs typeface="Courier New" panose="02070309020205020404" pitchFamily="49" charset="0"/>
              </a:rPr>
              <a:t>        {</a:t>
            </a:r>
          </a:p>
          <a:p>
            <a:pPr marL="0" indent="0">
              <a:buNone/>
            </a:pPr>
            <a:r>
              <a:rPr lang="sv-SE" b="1" dirty="0">
                <a:latin typeface="Courier New" panose="02070309020205020404" pitchFamily="49" charset="0"/>
                <a:cs typeface="Courier New" panose="02070309020205020404" pitchFamily="49" charset="0"/>
              </a:rPr>
              <a:t>            // handle </a:t>
            </a:r>
            <a:r>
              <a:rPr lang="sv-SE" b="1" dirty="0" smtClean="0">
                <a:latin typeface="Courier New" panose="02070309020205020404" pitchFamily="49" charset="0"/>
                <a:cs typeface="Courier New" panose="02070309020205020404" pitchFamily="49" charset="0"/>
              </a:rPr>
              <a:t>string</a:t>
            </a:r>
          </a:p>
          <a:p>
            <a:pPr marL="0" indent="0">
              <a:buNone/>
            </a:pPr>
            <a:r>
              <a:rPr lang="sv-SE" b="1" dirty="0">
                <a:latin typeface="Courier New" panose="02070309020205020404" pitchFamily="49" charset="0"/>
                <a:cs typeface="Courier New" panose="02070309020205020404" pitchFamily="49" charset="0"/>
              </a:rPr>
              <a:t>	 </a:t>
            </a:r>
            <a:r>
              <a:rPr lang="sv-SE" b="1" dirty="0" smtClean="0">
                <a:latin typeface="Courier New" panose="02070309020205020404" pitchFamily="49" charset="0"/>
                <a:cs typeface="Courier New" panose="02070309020205020404" pitchFamily="49" charset="0"/>
              </a:rPr>
              <a:t>  </a:t>
            </a:r>
            <a:r>
              <a:rPr lang="sv-SE" b="1" dirty="0" smtClean="0">
                <a:solidFill>
                  <a:schemeClr val="tx2"/>
                </a:solidFill>
                <a:latin typeface="Courier New" panose="02070309020205020404" pitchFamily="49" charset="0"/>
                <a:cs typeface="Courier New" panose="02070309020205020404" pitchFamily="49" charset="0"/>
              </a:rPr>
              <a:t>Become(Malagueno</a:t>
            </a:r>
            <a:r>
              <a:rPr lang="sv-SE" b="1" dirty="0" smtClean="0">
                <a:latin typeface="Courier New" panose="02070309020205020404" pitchFamily="49" charset="0"/>
                <a:cs typeface="Courier New" panose="02070309020205020404" pitchFamily="49" charset="0"/>
              </a:rPr>
              <a:t>);</a:t>
            </a:r>
            <a:endParaRPr lang="sv-SE" b="1" dirty="0">
              <a:latin typeface="Courier New" panose="02070309020205020404" pitchFamily="49" charset="0"/>
              <a:cs typeface="Courier New" panose="02070309020205020404" pitchFamily="49" charset="0"/>
            </a:endParaRPr>
          </a:p>
          <a:p>
            <a:pPr marL="0" indent="0">
              <a:buNone/>
            </a:pPr>
            <a:r>
              <a:rPr lang="sv-SE" b="1" dirty="0">
                <a:latin typeface="Courier New" panose="02070309020205020404" pitchFamily="49" charset="0"/>
                <a:cs typeface="Courier New" panose="02070309020205020404" pitchFamily="49" charset="0"/>
              </a:rPr>
              <a:t>        });</a:t>
            </a:r>
          </a:p>
          <a:p>
            <a:pPr marL="0" indent="0">
              <a:buNone/>
            </a:pPr>
            <a:endParaRPr lang="sv-SE" b="1" dirty="0">
              <a:latin typeface="Courier New" panose="02070309020205020404" pitchFamily="49" charset="0"/>
              <a:cs typeface="Courier New" panose="02070309020205020404" pitchFamily="49" charset="0"/>
            </a:endParaRPr>
          </a:p>
          <a:p>
            <a:pPr marL="0" indent="0">
              <a:buNone/>
            </a:pPr>
            <a:r>
              <a:rPr lang="sv-SE" b="1" dirty="0">
                <a:latin typeface="Courier New" panose="02070309020205020404" pitchFamily="49" charset="0"/>
                <a:cs typeface="Courier New" panose="02070309020205020404" pitchFamily="49" charset="0"/>
              </a:rPr>
              <a:t>        Receive&lt;string&gt;(s =&gt; s.StartsWith</a:t>
            </a:r>
            <a:r>
              <a:rPr lang="sv-SE" b="1" dirty="0" smtClean="0">
                <a:latin typeface="Courier New" panose="02070309020205020404" pitchFamily="49" charset="0"/>
                <a:cs typeface="Courier New" panose="02070309020205020404" pitchFamily="49" charset="0"/>
              </a:rPr>
              <a:t>(”Sevilla"), </a:t>
            </a:r>
            <a:r>
              <a:rPr lang="sv-SE" b="1" dirty="0">
                <a:latin typeface="Courier New" panose="02070309020205020404" pitchFamily="49" charset="0"/>
                <a:cs typeface="Courier New" panose="02070309020205020404" pitchFamily="49" charset="0"/>
              </a:rPr>
              <a:t>s =&gt;</a:t>
            </a:r>
          </a:p>
          <a:p>
            <a:pPr marL="0" indent="0">
              <a:buNone/>
            </a:pPr>
            <a:r>
              <a:rPr lang="sv-SE" b="1" dirty="0">
                <a:latin typeface="Courier New" panose="02070309020205020404" pitchFamily="49" charset="0"/>
                <a:cs typeface="Courier New" panose="02070309020205020404" pitchFamily="49" charset="0"/>
              </a:rPr>
              <a:t>        {</a:t>
            </a:r>
          </a:p>
          <a:p>
            <a:pPr marL="0" indent="0">
              <a:buNone/>
            </a:pPr>
            <a:r>
              <a:rPr lang="sv-SE" b="1" dirty="0">
                <a:latin typeface="Courier New" panose="02070309020205020404" pitchFamily="49" charset="0"/>
                <a:cs typeface="Courier New" panose="02070309020205020404" pitchFamily="49" charset="0"/>
              </a:rPr>
              <a:t>            // handle </a:t>
            </a:r>
            <a:r>
              <a:rPr lang="sv-SE" b="1" dirty="0" smtClean="0">
                <a:latin typeface="Courier New" panose="02070309020205020404" pitchFamily="49" charset="0"/>
                <a:cs typeface="Courier New" panose="02070309020205020404" pitchFamily="49" charset="0"/>
              </a:rPr>
              <a:t>string</a:t>
            </a:r>
          </a:p>
          <a:p>
            <a:pPr marL="0" indent="0">
              <a:buNone/>
            </a:pPr>
            <a:r>
              <a:rPr lang="sv-SE" b="1" dirty="0">
                <a:latin typeface="Courier New" panose="02070309020205020404" pitchFamily="49" charset="0"/>
                <a:cs typeface="Courier New" panose="02070309020205020404" pitchFamily="49" charset="0"/>
              </a:rPr>
              <a:t>	 </a:t>
            </a:r>
            <a:r>
              <a:rPr lang="sv-SE" b="1" dirty="0" smtClean="0">
                <a:latin typeface="Courier New" panose="02070309020205020404" pitchFamily="49" charset="0"/>
                <a:cs typeface="Courier New" panose="02070309020205020404" pitchFamily="49" charset="0"/>
              </a:rPr>
              <a:t>  </a:t>
            </a:r>
            <a:r>
              <a:rPr lang="sv-SE" b="1" dirty="0" smtClean="0">
                <a:solidFill>
                  <a:schemeClr val="tx2"/>
                </a:solidFill>
                <a:latin typeface="Courier New" panose="02070309020205020404" pitchFamily="49" charset="0"/>
                <a:cs typeface="Courier New" panose="02070309020205020404" pitchFamily="49" charset="0"/>
              </a:rPr>
              <a:t>Become(Sevillano);</a:t>
            </a:r>
            <a:endParaRPr lang="sv-SE" b="1" dirty="0">
              <a:solidFill>
                <a:schemeClr val="tx2"/>
              </a:solidFill>
              <a:latin typeface="Courier New" panose="02070309020205020404" pitchFamily="49" charset="0"/>
              <a:cs typeface="Courier New" panose="02070309020205020404" pitchFamily="49" charset="0"/>
            </a:endParaRPr>
          </a:p>
          <a:p>
            <a:pPr marL="0" indent="0">
              <a:buNone/>
            </a:pPr>
            <a:r>
              <a:rPr lang="sv-SE" b="1" dirty="0">
                <a:latin typeface="Courier New" panose="02070309020205020404" pitchFamily="49" charset="0"/>
                <a:cs typeface="Courier New" panose="02070309020205020404" pitchFamily="49" charset="0"/>
              </a:rPr>
              <a:t>        });</a:t>
            </a:r>
          </a:p>
          <a:p>
            <a:pPr marL="0" indent="0">
              <a:buNone/>
            </a:pPr>
            <a:r>
              <a:rPr lang="sv-SE" b="1" dirty="0">
                <a:latin typeface="Courier New" panose="02070309020205020404" pitchFamily="49" charset="0"/>
                <a:cs typeface="Courier New" panose="02070309020205020404" pitchFamily="49" charset="0"/>
              </a:rPr>
              <a:t>    </a:t>
            </a:r>
            <a:r>
              <a:rPr lang="sv-SE" b="1" dirty="0" smtClean="0">
                <a:latin typeface="Courier New" panose="02070309020205020404" pitchFamily="49" charset="0"/>
                <a:cs typeface="Courier New" panose="02070309020205020404" pitchFamily="49" charset="0"/>
              </a:rPr>
              <a:t>}</a:t>
            </a:r>
          </a:p>
          <a:p>
            <a:pPr marL="0" indent="0">
              <a:buNone/>
            </a:pPr>
            <a:r>
              <a:rPr lang="sv-SE" b="1" dirty="0">
                <a:latin typeface="Courier New" panose="02070309020205020404" pitchFamily="49" charset="0"/>
                <a:cs typeface="Courier New" panose="02070309020205020404" pitchFamily="49" charset="0"/>
              </a:rPr>
              <a:t> </a:t>
            </a:r>
            <a:r>
              <a:rPr lang="sv-SE" b="1" dirty="0" smtClean="0">
                <a:latin typeface="Courier New" panose="02070309020205020404" pitchFamily="49" charset="0"/>
                <a:cs typeface="Courier New" panose="02070309020205020404" pitchFamily="49" charset="0"/>
              </a:rPr>
              <a:t>   public </a:t>
            </a:r>
            <a:r>
              <a:rPr lang="sv-SE" b="1" dirty="0" smtClean="0">
                <a:solidFill>
                  <a:schemeClr val="accent3">
                    <a:lumMod val="60000"/>
                    <a:lumOff val="40000"/>
                  </a:schemeClr>
                </a:solidFill>
                <a:latin typeface="Courier New" panose="02070309020205020404" pitchFamily="49" charset="0"/>
                <a:cs typeface="Courier New" panose="02070309020205020404" pitchFamily="49" charset="0"/>
              </a:rPr>
              <a:t>Malagueno</a:t>
            </a:r>
            <a:r>
              <a:rPr lang="sv-SE" b="1" dirty="0" smtClean="0">
                <a:latin typeface="Courier New" panose="02070309020205020404" pitchFamily="49" charset="0"/>
                <a:cs typeface="Courier New" panose="02070309020205020404" pitchFamily="49" charset="0"/>
              </a:rPr>
              <a:t>()</a:t>
            </a:r>
          </a:p>
          <a:p>
            <a:pPr marL="0" indent="0">
              <a:buNone/>
            </a:pPr>
            <a:r>
              <a:rPr lang="sv-SE" b="1" dirty="0">
                <a:latin typeface="Courier New" panose="02070309020205020404" pitchFamily="49" charset="0"/>
                <a:cs typeface="Courier New" panose="02070309020205020404" pitchFamily="49" charset="0"/>
              </a:rPr>
              <a:t> </a:t>
            </a:r>
            <a:r>
              <a:rPr lang="sv-SE" b="1" dirty="0" smtClean="0">
                <a:latin typeface="Courier New" panose="02070309020205020404" pitchFamily="49" charset="0"/>
                <a:cs typeface="Courier New" panose="02070309020205020404" pitchFamily="49" charset="0"/>
              </a:rPr>
              <a:t>   { // message processing here }</a:t>
            </a:r>
          </a:p>
          <a:p>
            <a:pPr marL="0" indent="0">
              <a:buNone/>
            </a:pPr>
            <a:r>
              <a:rPr lang="sv-SE" b="1" dirty="0">
                <a:latin typeface="Courier New" panose="02070309020205020404" pitchFamily="49" charset="0"/>
                <a:cs typeface="Courier New" panose="02070309020205020404" pitchFamily="49" charset="0"/>
              </a:rPr>
              <a:t> </a:t>
            </a:r>
            <a:r>
              <a:rPr lang="sv-SE" b="1" dirty="0" smtClean="0">
                <a:latin typeface="Courier New" panose="02070309020205020404" pitchFamily="49" charset="0"/>
                <a:cs typeface="Courier New" panose="02070309020205020404" pitchFamily="49" charset="0"/>
              </a:rPr>
              <a:t>   </a:t>
            </a:r>
            <a:r>
              <a:rPr lang="sv-SE" b="1" dirty="0">
                <a:latin typeface="Courier New" panose="02070309020205020404" pitchFamily="49" charset="0"/>
                <a:cs typeface="Courier New" panose="02070309020205020404" pitchFamily="49" charset="0"/>
              </a:rPr>
              <a:t>public </a:t>
            </a:r>
            <a:r>
              <a:rPr lang="sv-SE" b="1" dirty="0" smtClean="0">
                <a:solidFill>
                  <a:schemeClr val="accent3">
                    <a:lumMod val="60000"/>
                    <a:lumOff val="40000"/>
                  </a:schemeClr>
                </a:solidFill>
                <a:latin typeface="Courier New" panose="02070309020205020404" pitchFamily="49" charset="0"/>
                <a:cs typeface="Courier New" panose="02070309020205020404" pitchFamily="49" charset="0"/>
              </a:rPr>
              <a:t>Sevillano</a:t>
            </a:r>
            <a:r>
              <a:rPr lang="sv-SE" b="1" dirty="0" smtClean="0">
                <a:latin typeface="Courier New" panose="02070309020205020404" pitchFamily="49" charset="0"/>
                <a:cs typeface="Courier New" panose="02070309020205020404" pitchFamily="49" charset="0"/>
              </a:rPr>
              <a:t>()</a:t>
            </a:r>
            <a:endParaRPr lang="sv-SE" b="1" dirty="0">
              <a:latin typeface="Courier New" panose="02070309020205020404" pitchFamily="49" charset="0"/>
              <a:cs typeface="Courier New" panose="02070309020205020404" pitchFamily="49" charset="0"/>
            </a:endParaRPr>
          </a:p>
          <a:p>
            <a:pPr marL="0" indent="0">
              <a:buNone/>
            </a:pPr>
            <a:r>
              <a:rPr lang="sv-SE" b="1" dirty="0">
                <a:latin typeface="Courier New" panose="02070309020205020404" pitchFamily="49" charset="0"/>
                <a:cs typeface="Courier New" panose="02070309020205020404" pitchFamily="49" charset="0"/>
              </a:rPr>
              <a:t>    { // message processing here }</a:t>
            </a:r>
          </a:p>
          <a:p>
            <a:pPr marL="0" indent="0">
              <a:buNone/>
            </a:pPr>
            <a:r>
              <a:rPr lang="sv-SE" b="1" dirty="0">
                <a:latin typeface="Courier New" panose="02070309020205020404" pitchFamily="49" charset="0"/>
                <a:cs typeface="Courier New" panose="02070309020205020404" pitchFamily="49" charset="0"/>
              </a:rPr>
              <a:t>}</a:t>
            </a:r>
            <a:endParaRPr lang="sv-SE" b="1" dirty="0" smtClean="0">
              <a:latin typeface="Courier New" panose="02070309020205020404" pitchFamily="49" charset="0"/>
              <a:cs typeface="Courier New" panose="02070309020205020404" pitchFamily="49" charset="0"/>
            </a:endParaRPr>
          </a:p>
        </p:txBody>
      </p:sp>
      <p:sp>
        <p:nvSpPr>
          <p:cNvPr id="5" name="Title 1"/>
          <p:cNvSpPr>
            <a:spLocks noGrp="1"/>
          </p:cNvSpPr>
          <p:nvPr>
            <p:ph type="title"/>
          </p:nvPr>
        </p:nvSpPr>
        <p:spPr>
          <a:xfrm>
            <a:off x="788325" y="-283258"/>
            <a:ext cx="10515600" cy="1325563"/>
          </a:xfrm>
        </p:spPr>
        <p:txBody>
          <a:bodyPr/>
          <a:lstStyle/>
          <a:p>
            <a:pPr algn="ctr"/>
            <a:r>
              <a:rPr lang="sv-SE" b="1" dirty="0" smtClean="0"/>
              <a:t>Pattern matching &amp; Estado</a:t>
            </a:r>
            <a:endParaRPr lang="sv-SE" b="1" dirty="0"/>
          </a:p>
        </p:txBody>
      </p:sp>
    </p:spTree>
    <p:extLst>
      <p:ext uri="{BB962C8B-B14F-4D97-AF65-F5344CB8AC3E}">
        <p14:creationId xmlns:p14="http://schemas.microsoft.com/office/powerpoint/2010/main" val="39557986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4000"/>
          </a:stretch>
        </a:blipFill>
        <a:effectLst/>
      </p:bgPr>
    </p:bg>
    <p:spTree>
      <p:nvGrpSpPr>
        <p:cNvPr id="1" name=""/>
        <p:cNvGrpSpPr/>
        <p:nvPr/>
      </p:nvGrpSpPr>
      <p:grpSpPr>
        <a:xfrm>
          <a:off x="0" y="0"/>
          <a:ext cx="0" cy="0"/>
          <a:chOff x="0" y="0"/>
          <a:chExt cx="0" cy="0"/>
        </a:xfrm>
      </p:grpSpPr>
      <p:sp>
        <p:nvSpPr>
          <p:cNvPr id="4" name="Title 1"/>
          <p:cNvSpPr txBox="1">
            <a:spLocks/>
          </p:cNvSpPr>
          <p:nvPr/>
        </p:nvSpPr>
        <p:spPr>
          <a:xfrm>
            <a:off x="692020" y="-102637"/>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sv-SE" sz="5400" b="1" dirty="0" smtClean="0">
                <a:effectLst>
                  <a:glow rad="101600">
                    <a:schemeClr val="bg1">
                      <a:alpha val="60000"/>
                    </a:schemeClr>
                  </a:glow>
                </a:effectLst>
              </a:rPr>
              <a:t>Manejo de errores en Java, C# o C</a:t>
            </a:r>
            <a:endParaRPr lang="sv-SE" sz="5400" b="1" dirty="0">
              <a:effectLst>
                <a:glow rad="101600">
                  <a:schemeClr val="bg1">
                    <a:alpha val="60000"/>
                  </a:schemeClr>
                </a:glow>
              </a:effectLst>
            </a:endParaRPr>
          </a:p>
        </p:txBody>
      </p:sp>
    </p:spTree>
    <p:extLst>
      <p:ext uri="{BB962C8B-B14F-4D97-AF65-F5344CB8AC3E}">
        <p14:creationId xmlns:p14="http://schemas.microsoft.com/office/powerpoint/2010/main" val="16209433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864449" y="1282413"/>
            <a:ext cx="7169947" cy="4191278"/>
            <a:chOff x="3194253" y="1774538"/>
            <a:chExt cx="7169947" cy="4191278"/>
          </a:xfrm>
        </p:grpSpPr>
        <p:sp>
          <p:nvSpPr>
            <p:cNvPr id="21" name="Rounded Rectangle 20"/>
            <p:cNvSpPr/>
            <p:nvPr/>
          </p:nvSpPr>
          <p:spPr>
            <a:xfrm>
              <a:off x="7285103" y="4561816"/>
              <a:ext cx="1512000" cy="1404000"/>
            </a:xfrm>
            <a:prstGeom prst="roundRect">
              <a:avLst/>
            </a:prstGeom>
            <a:solidFill>
              <a:srgbClr val="637B9B"/>
            </a:solidFill>
            <a:ln w="190500">
              <a:solidFill>
                <a:srgbClr val="637B9B">
                  <a:alpha val="46000"/>
                </a:srgbClr>
              </a:solid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sv-SE" sz="1400" b="1" dirty="0" smtClean="0"/>
                <a:t>Servicio</a:t>
              </a:r>
              <a:br>
                <a:rPr lang="sv-SE" sz="1400" b="1" dirty="0" smtClean="0"/>
              </a:br>
              <a:r>
                <a:rPr lang="sv-SE" sz="1400" b="1" dirty="0" smtClean="0"/>
                <a:t>(actors)</a:t>
              </a:r>
              <a:endParaRPr lang="sv-SE" sz="1400" b="1" dirty="0"/>
            </a:p>
          </p:txBody>
        </p:sp>
        <p:cxnSp>
          <p:nvCxnSpPr>
            <p:cNvPr id="22" name="Straight Arrow Connector 21"/>
            <p:cNvCxnSpPr/>
            <p:nvPr/>
          </p:nvCxnSpPr>
          <p:spPr>
            <a:xfrm>
              <a:off x="4911365" y="4756950"/>
              <a:ext cx="2168626" cy="11820"/>
            </a:xfrm>
            <a:prstGeom prst="straightConnector1">
              <a:avLst/>
            </a:prstGeom>
            <a:ln w="53975">
              <a:solidFill>
                <a:srgbClr val="47B97D"/>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340219" y="4400612"/>
              <a:ext cx="849913" cy="307777"/>
            </a:xfrm>
            <a:prstGeom prst="rect">
              <a:avLst/>
            </a:prstGeom>
            <a:noFill/>
          </p:spPr>
          <p:txBody>
            <a:bodyPr wrap="none" rtlCol="0">
              <a:spAutoFit/>
            </a:bodyPr>
            <a:lstStyle/>
            <a:p>
              <a:r>
                <a:rPr lang="sv-SE" sz="1400" b="1" dirty="0" smtClean="0"/>
                <a:t>Petición</a:t>
              </a:r>
              <a:endParaRPr lang="sv-SE" sz="1400" b="1" dirty="0"/>
            </a:p>
          </p:txBody>
        </p:sp>
        <p:cxnSp>
          <p:nvCxnSpPr>
            <p:cNvPr id="9" name="Straight Arrow Connector 8"/>
            <p:cNvCxnSpPr/>
            <p:nvPr/>
          </p:nvCxnSpPr>
          <p:spPr>
            <a:xfrm>
              <a:off x="7436962" y="3369716"/>
              <a:ext cx="1" cy="1001514"/>
            </a:xfrm>
            <a:prstGeom prst="straightConnector1">
              <a:avLst/>
            </a:prstGeom>
            <a:ln w="53975">
              <a:solidFill>
                <a:srgbClr val="DB515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93069" y="3561784"/>
              <a:ext cx="1893273" cy="523220"/>
            </a:xfrm>
            <a:prstGeom prst="rect">
              <a:avLst/>
            </a:prstGeom>
            <a:noFill/>
          </p:spPr>
          <p:txBody>
            <a:bodyPr wrap="square" rtlCol="0">
              <a:spAutoFit/>
            </a:bodyPr>
            <a:lstStyle/>
            <a:p>
              <a:r>
                <a:rPr lang="sv-SE" sz="1400" b="1" dirty="0" smtClean="0"/>
                <a:t>Error (fallo general no controlado)</a:t>
              </a:r>
              <a:endParaRPr lang="sv-SE" sz="1400" b="1" dirty="0"/>
            </a:p>
          </p:txBody>
        </p:sp>
        <p:sp>
          <p:nvSpPr>
            <p:cNvPr id="11" name="Rounded Rectangle 10"/>
            <p:cNvSpPr/>
            <p:nvPr/>
          </p:nvSpPr>
          <p:spPr>
            <a:xfrm>
              <a:off x="7285103" y="1774538"/>
              <a:ext cx="1512000" cy="1404000"/>
            </a:xfrm>
            <a:prstGeom prst="roundRect">
              <a:avLst/>
            </a:prstGeom>
            <a:solidFill>
              <a:srgbClr val="43BFF7"/>
            </a:solidFill>
            <a:ln w="190500">
              <a:solidFill>
                <a:srgbClr val="43BFF7">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smtClean="0"/>
                <a:t>Supervisor</a:t>
              </a:r>
              <a:br>
                <a:rPr lang="sv-SE" sz="1400" b="1" dirty="0" smtClean="0"/>
              </a:br>
              <a:r>
                <a:rPr lang="sv-SE" sz="1400" b="1" dirty="0" smtClean="0"/>
                <a:t>(actor)</a:t>
              </a:r>
              <a:endParaRPr lang="sv-SE" sz="1400" b="1" dirty="0"/>
            </a:p>
          </p:txBody>
        </p:sp>
        <p:cxnSp>
          <p:nvCxnSpPr>
            <p:cNvPr id="12" name="Straight Arrow Connector 11"/>
            <p:cNvCxnSpPr/>
            <p:nvPr/>
          </p:nvCxnSpPr>
          <p:spPr>
            <a:xfrm>
              <a:off x="8626950" y="3369124"/>
              <a:ext cx="1" cy="1002106"/>
            </a:xfrm>
            <a:prstGeom prst="straightConnector1">
              <a:avLst/>
            </a:prstGeom>
            <a:ln w="53975">
              <a:solidFill>
                <a:srgbClr val="47B97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704771" y="3628284"/>
              <a:ext cx="1659429" cy="307777"/>
            </a:xfrm>
            <a:prstGeom prst="rect">
              <a:avLst/>
            </a:prstGeom>
            <a:noFill/>
          </p:spPr>
          <p:txBody>
            <a:bodyPr wrap="none" rtlCol="0">
              <a:spAutoFit/>
            </a:bodyPr>
            <a:lstStyle/>
            <a:p>
              <a:r>
                <a:rPr lang="sv-SE" sz="1400" b="1" dirty="0" smtClean="0"/>
                <a:t>Manejo de errores</a:t>
              </a:r>
              <a:endParaRPr lang="sv-SE" sz="1400" b="1" dirty="0"/>
            </a:p>
          </p:txBody>
        </p:sp>
        <p:cxnSp>
          <p:nvCxnSpPr>
            <p:cNvPr id="14" name="Straight Arrow Connector 13"/>
            <p:cNvCxnSpPr/>
            <p:nvPr/>
          </p:nvCxnSpPr>
          <p:spPr>
            <a:xfrm>
              <a:off x="4911365" y="5822661"/>
              <a:ext cx="2168626" cy="14673"/>
            </a:xfrm>
            <a:prstGeom prst="straightConnector1">
              <a:avLst/>
            </a:prstGeom>
            <a:ln w="53975">
              <a:solidFill>
                <a:srgbClr val="47B97D"/>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40219" y="5461729"/>
              <a:ext cx="1039067" cy="307777"/>
            </a:xfrm>
            <a:prstGeom prst="rect">
              <a:avLst/>
            </a:prstGeom>
            <a:noFill/>
          </p:spPr>
          <p:txBody>
            <a:bodyPr wrap="none" rtlCol="0">
              <a:spAutoFit/>
            </a:bodyPr>
            <a:lstStyle/>
            <a:p>
              <a:r>
                <a:rPr lang="sv-SE" sz="1400" b="1" dirty="0" smtClean="0"/>
                <a:t>Respuesta</a:t>
              </a:r>
              <a:endParaRPr lang="sv-SE" sz="1400" b="1" dirty="0"/>
            </a:p>
          </p:txBody>
        </p:sp>
        <p:cxnSp>
          <p:nvCxnSpPr>
            <p:cNvPr id="16" name="Straight Arrow Connector 15"/>
            <p:cNvCxnSpPr/>
            <p:nvPr/>
          </p:nvCxnSpPr>
          <p:spPr>
            <a:xfrm>
              <a:off x="4911365" y="5279071"/>
              <a:ext cx="2168626" cy="17482"/>
            </a:xfrm>
            <a:prstGeom prst="straightConnector1">
              <a:avLst/>
            </a:prstGeom>
            <a:ln w="53975">
              <a:solidFill>
                <a:srgbClr val="DB515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340219" y="4935621"/>
              <a:ext cx="1794081" cy="307777"/>
            </a:xfrm>
            <a:prstGeom prst="rect">
              <a:avLst/>
            </a:prstGeom>
            <a:noFill/>
          </p:spPr>
          <p:txBody>
            <a:bodyPr wrap="none" rtlCol="0">
              <a:spAutoFit/>
            </a:bodyPr>
            <a:lstStyle/>
            <a:p>
              <a:r>
                <a:rPr lang="sv-SE" sz="1400" b="1" dirty="0" smtClean="0"/>
                <a:t>Error (Validaciones)</a:t>
              </a:r>
              <a:endParaRPr lang="sv-SE" sz="1400" b="1" dirty="0"/>
            </a:p>
          </p:txBody>
        </p:sp>
        <p:sp>
          <p:nvSpPr>
            <p:cNvPr id="38" name="Rounded Rectangle 37"/>
            <p:cNvSpPr/>
            <p:nvPr/>
          </p:nvSpPr>
          <p:spPr>
            <a:xfrm>
              <a:off x="3194253" y="4561816"/>
              <a:ext cx="1512000" cy="1404000"/>
            </a:xfrm>
            <a:prstGeom prst="roundRect">
              <a:avLst/>
            </a:prstGeom>
            <a:solidFill>
              <a:srgbClr val="43BFF7"/>
            </a:solidFill>
            <a:ln w="190500">
              <a:solidFill>
                <a:srgbClr val="43BFF7">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smtClean="0"/>
                <a:t>Cliente</a:t>
              </a:r>
              <a:endParaRPr lang="sv-SE" sz="1400" b="1" dirty="0"/>
            </a:p>
          </p:txBody>
        </p:sp>
      </p:grpSp>
      <p:sp>
        <p:nvSpPr>
          <p:cNvPr id="18" name="Title 1"/>
          <p:cNvSpPr>
            <a:spLocks noGrp="1"/>
          </p:cNvSpPr>
          <p:nvPr>
            <p:ph type="title"/>
          </p:nvPr>
        </p:nvSpPr>
        <p:spPr>
          <a:xfrm>
            <a:off x="788325" y="-283258"/>
            <a:ext cx="10515600" cy="1325563"/>
          </a:xfrm>
        </p:spPr>
        <p:txBody>
          <a:bodyPr/>
          <a:lstStyle/>
          <a:p>
            <a:pPr algn="ctr"/>
            <a:r>
              <a:rPr lang="sv-SE" b="1" dirty="0" smtClean="0"/>
              <a:t>Supervisión</a:t>
            </a:r>
            <a:endParaRPr lang="sv-SE" b="1" dirty="0"/>
          </a:p>
        </p:txBody>
      </p:sp>
    </p:spTree>
    <p:extLst>
      <p:ext uri="{BB962C8B-B14F-4D97-AF65-F5344CB8AC3E}">
        <p14:creationId xmlns:p14="http://schemas.microsoft.com/office/powerpoint/2010/main" val="28609129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959498" y="2557819"/>
            <a:ext cx="10515600" cy="1325563"/>
          </a:xfrm>
        </p:spPr>
        <p:txBody>
          <a:bodyPr>
            <a:normAutofit/>
          </a:bodyPr>
          <a:lstStyle/>
          <a:p>
            <a:pPr algn="ctr"/>
            <a:r>
              <a:rPr lang="sv-SE" sz="8000" b="1" dirty="0" err="1" smtClean="0"/>
              <a:t>Akka.Routing</a:t>
            </a:r>
            <a:endParaRPr lang="sv-SE" sz="8000" b="1" dirty="0"/>
          </a:p>
        </p:txBody>
      </p:sp>
    </p:spTree>
    <p:extLst>
      <p:ext uri="{BB962C8B-B14F-4D97-AF65-F5344CB8AC3E}">
        <p14:creationId xmlns:p14="http://schemas.microsoft.com/office/powerpoint/2010/main" val="27842740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838200" y="1825625"/>
            <a:ext cx="10515600" cy="4351338"/>
          </a:xfrm>
        </p:spPr>
        <p:txBody>
          <a:bodyPr>
            <a:normAutofit fontScale="92500" lnSpcReduction="20000"/>
          </a:bodyPr>
          <a:lstStyle/>
          <a:p>
            <a:pPr marL="0" indent="0">
              <a:buNone/>
            </a:pPr>
            <a:r>
              <a:rPr lang="sv-SE" b="1" dirty="0" smtClean="0"/>
              <a:t>Un router delega los mensajes a otros actores que harán el trabajo</a:t>
            </a:r>
          </a:p>
          <a:p>
            <a:pPr marL="0" indent="0">
              <a:buNone/>
            </a:pPr>
            <a:endParaRPr lang="sv-SE" b="1" dirty="0" smtClean="0"/>
          </a:p>
          <a:p>
            <a:pPr marL="0" indent="0">
              <a:buNone/>
            </a:pPr>
            <a:r>
              <a:rPr lang="sv-SE" b="1" dirty="0" smtClean="0"/>
              <a:t>Hay varias estrategias que puedes usar:</a:t>
            </a:r>
          </a:p>
          <a:p>
            <a:pPr marL="0" indent="0">
              <a:buNone/>
            </a:pPr>
            <a:endParaRPr lang="sv-SE" b="1" dirty="0"/>
          </a:p>
          <a:p>
            <a:r>
              <a:rPr lang="sv-SE" b="1" dirty="0" err="1" smtClean="0"/>
              <a:t>BroadcastRouter</a:t>
            </a:r>
            <a:endParaRPr lang="sv-SE" b="1" dirty="0" smtClean="0"/>
          </a:p>
          <a:p>
            <a:r>
              <a:rPr lang="sv-SE" b="1" dirty="0" err="1" smtClean="0"/>
              <a:t>RoundRobinRouter</a:t>
            </a:r>
            <a:endParaRPr lang="sv-SE" b="1" dirty="0" smtClean="0"/>
          </a:p>
          <a:p>
            <a:r>
              <a:rPr lang="sv-SE" b="1" dirty="0" err="1" smtClean="0"/>
              <a:t>ConsistentHashRouter</a:t>
            </a:r>
            <a:endParaRPr lang="sv-SE" b="1" dirty="0" smtClean="0"/>
          </a:p>
          <a:p>
            <a:r>
              <a:rPr lang="sv-SE" b="1" dirty="0" err="1" smtClean="0"/>
              <a:t>ScatterGatherFirstCompletedRouter</a:t>
            </a:r>
            <a:endParaRPr lang="sv-SE" b="1" dirty="0" smtClean="0"/>
          </a:p>
          <a:p>
            <a:r>
              <a:rPr lang="sv-SE" b="1" dirty="0" err="1" smtClean="0"/>
              <a:t>SmallestMailboxRouter</a:t>
            </a:r>
            <a:endParaRPr lang="sv-SE" b="1" dirty="0" smtClean="0"/>
          </a:p>
          <a:p>
            <a:r>
              <a:rPr lang="sv-SE" b="1" dirty="0" err="1" smtClean="0"/>
              <a:t>TailChoppingRouter</a:t>
            </a:r>
            <a:endParaRPr lang="sv-SE" b="1" dirty="0" smtClean="0"/>
          </a:p>
        </p:txBody>
      </p:sp>
      <p:sp>
        <p:nvSpPr>
          <p:cNvPr id="5" name="Title 1"/>
          <p:cNvSpPr>
            <a:spLocks noGrp="1"/>
          </p:cNvSpPr>
          <p:nvPr>
            <p:ph type="title"/>
          </p:nvPr>
        </p:nvSpPr>
        <p:spPr>
          <a:xfrm>
            <a:off x="838200" y="365125"/>
            <a:ext cx="10515600" cy="1325563"/>
          </a:xfrm>
        </p:spPr>
        <p:txBody>
          <a:bodyPr/>
          <a:lstStyle/>
          <a:p>
            <a:pPr algn="ctr"/>
            <a:r>
              <a:rPr lang="sv-SE" b="1" dirty="0" smtClean="0"/>
              <a:t>Routers</a:t>
            </a:r>
            <a:endParaRPr lang="sv-SE" b="1" dirty="0"/>
          </a:p>
        </p:txBody>
      </p:sp>
    </p:spTree>
    <p:extLst>
      <p:ext uri="{BB962C8B-B14F-4D97-AF65-F5344CB8AC3E}">
        <p14:creationId xmlns:p14="http://schemas.microsoft.com/office/powerpoint/2010/main" val="7888417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sp>
        <p:nvSpPr>
          <p:cNvPr id="28" name="Rounded Rectangle 27"/>
          <p:cNvSpPr/>
          <p:nvPr/>
        </p:nvSpPr>
        <p:spPr>
          <a:xfrm>
            <a:off x="0" y="0"/>
            <a:ext cx="12192000" cy="2637495"/>
          </a:xfrm>
          <a:prstGeom prst="roundRect">
            <a:avLst>
              <a:gd name="adj" fmla="val 0"/>
            </a:avLst>
          </a:prstGeom>
          <a:solidFill>
            <a:schemeClr val="bg1">
              <a:lumMod val="85000"/>
              <a:lumOff val="15000"/>
              <a:alpha val="40000"/>
            </a:schemeClr>
          </a:solidFill>
          <a:ln/>
          <a:effectLst/>
        </p:spPr>
        <p:style>
          <a:lnRef idx="0">
            <a:schemeClr val="accent5"/>
          </a:lnRef>
          <a:fillRef idx="3">
            <a:schemeClr val="accent5"/>
          </a:fillRef>
          <a:effectRef idx="3">
            <a:schemeClr val="accent5"/>
          </a:effectRef>
          <a:fontRef idx="minor">
            <a:schemeClr val="lt1"/>
          </a:fontRef>
        </p:style>
        <p:txBody>
          <a:bodyPr rtlCol="0" anchor="ctr" anchorCtr="0"/>
          <a:lstStyle/>
          <a:p>
            <a:endParaRPr lang="sv-SE" sz="4000" dirty="0">
              <a:solidFill>
                <a:schemeClr val="tx1"/>
              </a:solidFill>
            </a:endParaRPr>
          </a:p>
        </p:txBody>
      </p:sp>
      <p:sp>
        <p:nvSpPr>
          <p:cNvPr id="77" name="TextBox 76"/>
          <p:cNvSpPr txBox="1"/>
          <p:nvPr/>
        </p:nvSpPr>
        <p:spPr>
          <a:xfrm>
            <a:off x="794819" y="922376"/>
            <a:ext cx="5761101" cy="830997"/>
          </a:xfrm>
          <a:prstGeom prst="rect">
            <a:avLst/>
          </a:prstGeom>
          <a:noFill/>
        </p:spPr>
        <p:txBody>
          <a:bodyPr wrap="square" rtlCol="0">
            <a:spAutoFit/>
          </a:bodyPr>
          <a:lstStyle/>
          <a:p>
            <a:r>
              <a:rPr lang="sv-SE" sz="4800" b="1" dirty="0" smtClean="0"/>
              <a:t>Sistemas clásicos</a:t>
            </a:r>
            <a:endParaRPr lang="sv-SE" sz="4800" b="1" dirty="0"/>
          </a:p>
        </p:txBody>
      </p:sp>
      <p:grpSp>
        <p:nvGrpSpPr>
          <p:cNvPr id="2" name="Group 1"/>
          <p:cNvGrpSpPr/>
          <p:nvPr/>
        </p:nvGrpSpPr>
        <p:grpSpPr>
          <a:xfrm>
            <a:off x="2360663" y="338189"/>
            <a:ext cx="8181665" cy="5931044"/>
            <a:chOff x="2000739" y="338189"/>
            <a:chExt cx="8181665" cy="5931044"/>
          </a:xfrm>
        </p:grpSpPr>
        <p:cxnSp>
          <p:nvCxnSpPr>
            <p:cNvPr id="53" name="Straight Connector 52"/>
            <p:cNvCxnSpPr>
              <a:stCxn id="73" idx="3"/>
              <a:endCxn id="66" idx="7"/>
            </p:cNvCxnSpPr>
            <p:nvPr/>
          </p:nvCxnSpPr>
          <p:spPr>
            <a:xfrm flipH="1">
              <a:off x="5000949" y="2333243"/>
              <a:ext cx="703529" cy="729374"/>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66" idx="3"/>
              <a:endCxn id="65" idx="7"/>
            </p:cNvCxnSpPr>
            <p:nvPr/>
          </p:nvCxnSpPr>
          <p:spPr>
            <a:xfrm flipH="1">
              <a:off x="3849709" y="3767976"/>
              <a:ext cx="445881" cy="411830"/>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65" idx="3"/>
              <a:endCxn id="78" idx="7"/>
            </p:cNvCxnSpPr>
            <p:nvPr/>
          </p:nvCxnSpPr>
          <p:spPr>
            <a:xfrm flipH="1">
              <a:off x="2976872" y="4885165"/>
              <a:ext cx="167478" cy="520149"/>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66" idx="5"/>
              <a:endCxn id="64" idx="1"/>
            </p:cNvCxnSpPr>
            <p:nvPr/>
          </p:nvCxnSpPr>
          <p:spPr>
            <a:xfrm>
              <a:off x="5000949" y="3767976"/>
              <a:ext cx="377193" cy="409348"/>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65" idx="5"/>
              <a:endCxn id="63" idx="1"/>
            </p:cNvCxnSpPr>
            <p:nvPr/>
          </p:nvCxnSpPr>
          <p:spPr>
            <a:xfrm>
              <a:off x="3849709" y="4885165"/>
              <a:ext cx="292168" cy="532625"/>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67" idx="5"/>
              <a:endCxn id="68" idx="1"/>
            </p:cNvCxnSpPr>
            <p:nvPr/>
          </p:nvCxnSpPr>
          <p:spPr>
            <a:xfrm>
              <a:off x="7850672" y="3767975"/>
              <a:ext cx="400090" cy="409349"/>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68" idx="3"/>
              <a:endCxn id="69" idx="7"/>
            </p:cNvCxnSpPr>
            <p:nvPr/>
          </p:nvCxnSpPr>
          <p:spPr>
            <a:xfrm flipH="1">
              <a:off x="7875923" y="4882683"/>
              <a:ext cx="374839" cy="389024"/>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68" idx="4"/>
              <a:endCxn id="70" idx="0"/>
            </p:cNvCxnSpPr>
            <p:nvPr/>
          </p:nvCxnSpPr>
          <p:spPr>
            <a:xfrm>
              <a:off x="8603442" y="5028767"/>
              <a:ext cx="0" cy="96854"/>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73" idx="5"/>
              <a:endCxn id="67" idx="1"/>
            </p:cNvCxnSpPr>
            <p:nvPr/>
          </p:nvCxnSpPr>
          <p:spPr>
            <a:xfrm>
              <a:off x="6409837" y="2333243"/>
              <a:ext cx="735476" cy="729373"/>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68" idx="5"/>
              <a:endCxn id="71" idx="1"/>
            </p:cNvCxnSpPr>
            <p:nvPr/>
          </p:nvCxnSpPr>
          <p:spPr>
            <a:xfrm>
              <a:off x="8956121" y="4882683"/>
              <a:ext cx="374840" cy="391233"/>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63" name="Oval 62"/>
            <p:cNvSpPr/>
            <p:nvPr/>
          </p:nvSpPr>
          <p:spPr>
            <a:xfrm>
              <a:off x="3995793" y="5271706"/>
              <a:ext cx="99752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64" name="Oval 63"/>
            <p:cNvSpPr/>
            <p:nvPr/>
          </p:nvSpPr>
          <p:spPr>
            <a:xfrm>
              <a:off x="5232058" y="4031240"/>
              <a:ext cx="99752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65" name="Oval 64"/>
            <p:cNvSpPr/>
            <p:nvPr/>
          </p:nvSpPr>
          <p:spPr>
            <a:xfrm>
              <a:off x="2998266" y="4033722"/>
              <a:ext cx="99752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b="1" dirty="0" smtClean="0"/>
                <a:t>EF</a:t>
              </a:r>
              <a:endParaRPr lang="sv-SE" sz="1200" b="1" dirty="0"/>
            </a:p>
          </p:txBody>
        </p:sp>
        <p:sp>
          <p:nvSpPr>
            <p:cNvPr id="66" name="Oval 65"/>
            <p:cNvSpPr/>
            <p:nvPr/>
          </p:nvSpPr>
          <p:spPr>
            <a:xfrm>
              <a:off x="4149506" y="2916533"/>
              <a:ext cx="99752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b="1" dirty="0" smtClean="0"/>
                <a:t>DAO</a:t>
              </a:r>
              <a:endParaRPr lang="sv-SE" sz="1200" b="1" dirty="0"/>
            </a:p>
          </p:txBody>
        </p:sp>
        <p:sp>
          <p:nvSpPr>
            <p:cNvPr id="67" name="Oval 66"/>
            <p:cNvSpPr/>
            <p:nvPr/>
          </p:nvSpPr>
          <p:spPr>
            <a:xfrm>
              <a:off x="6999229" y="2916532"/>
              <a:ext cx="99752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68" name="Oval 67"/>
            <p:cNvSpPr/>
            <p:nvPr/>
          </p:nvSpPr>
          <p:spPr>
            <a:xfrm>
              <a:off x="8104678" y="4031240"/>
              <a:ext cx="99752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69" name="Oval 68"/>
            <p:cNvSpPr/>
            <p:nvPr/>
          </p:nvSpPr>
          <p:spPr>
            <a:xfrm>
              <a:off x="7024480" y="5125623"/>
              <a:ext cx="99752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70" name="Oval 69"/>
            <p:cNvSpPr/>
            <p:nvPr/>
          </p:nvSpPr>
          <p:spPr>
            <a:xfrm>
              <a:off x="8104678" y="5125621"/>
              <a:ext cx="99752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71" name="Oval 70"/>
            <p:cNvSpPr/>
            <p:nvPr/>
          </p:nvSpPr>
          <p:spPr>
            <a:xfrm>
              <a:off x="9184877" y="5127832"/>
              <a:ext cx="99752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cxnSp>
          <p:nvCxnSpPr>
            <p:cNvPr id="72" name="Straight Connector 71"/>
            <p:cNvCxnSpPr>
              <a:stCxn id="76" idx="3"/>
              <a:endCxn id="73" idx="7"/>
            </p:cNvCxnSpPr>
            <p:nvPr/>
          </p:nvCxnSpPr>
          <p:spPr>
            <a:xfrm flipH="1">
              <a:off x="6409837" y="1189632"/>
              <a:ext cx="309139" cy="438252"/>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5558394" y="1481800"/>
              <a:ext cx="99752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b="1" dirty="0" smtClean="0"/>
                <a:t>BLL</a:t>
              </a:r>
              <a:endParaRPr lang="sv-SE" sz="1200" b="1" dirty="0"/>
            </a:p>
          </p:txBody>
        </p:sp>
        <p:cxnSp>
          <p:nvCxnSpPr>
            <p:cNvPr id="74" name="Straight Connector 73"/>
            <p:cNvCxnSpPr>
              <a:stCxn id="76" idx="5"/>
              <a:endCxn id="75" idx="1"/>
            </p:cNvCxnSpPr>
            <p:nvPr/>
          </p:nvCxnSpPr>
          <p:spPr>
            <a:xfrm>
              <a:off x="7506273" y="1189632"/>
              <a:ext cx="425019" cy="438252"/>
            </a:xfrm>
            <a:prstGeom prst="line">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7785208" y="1481800"/>
              <a:ext cx="99752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76" name="Oval 75"/>
            <p:cNvSpPr/>
            <p:nvPr/>
          </p:nvSpPr>
          <p:spPr>
            <a:xfrm>
              <a:off x="6555921" y="338189"/>
              <a:ext cx="1113407"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b="1" dirty="0" smtClean="0"/>
                <a:t>Servicio</a:t>
              </a:r>
              <a:endParaRPr lang="sv-SE" sz="1200" b="1" dirty="0"/>
            </a:p>
          </p:txBody>
        </p:sp>
        <p:sp>
          <p:nvSpPr>
            <p:cNvPr id="78" name="Oval 77"/>
            <p:cNvSpPr/>
            <p:nvPr/>
          </p:nvSpPr>
          <p:spPr>
            <a:xfrm>
              <a:off x="2000739" y="5259230"/>
              <a:ext cx="1143611" cy="997527"/>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b="1" dirty="0" smtClean="0"/>
                <a:t>Entidad</a:t>
              </a:r>
              <a:endParaRPr lang="sv-SE" sz="1200" b="1" dirty="0"/>
            </a:p>
          </p:txBody>
        </p:sp>
      </p:grpSp>
      <p:grpSp>
        <p:nvGrpSpPr>
          <p:cNvPr id="14" name="Group 13"/>
          <p:cNvGrpSpPr/>
          <p:nvPr/>
        </p:nvGrpSpPr>
        <p:grpSpPr>
          <a:xfrm>
            <a:off x="794820" y="1792985"/>
            <a:ext cx="1497526" cy="724230"/>
            <a:chOff x="236379" y="3269379"/>
            <a:chExt cx="2273532" cy="1099521"/>
          </a:xfrm>
        </p:grpSpPr>
        <p:sp>
          <p:nvSpPr>
            <p:cNvPr id="79" name="Oval 78"/>
            <p:cNvSpPr/>
            <p:nvPr/>
          </p:nvSpPr>
          <p:spPr>
            <a:xfrm>
              <a:off x="954461" y="3269379"/>
              <a:ext cx="678983" cy="678983"/>
            </a:xfrm>
            <a:prstGeom prst="ellipse">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3" name="TextBox 12"/>
            <p:cNvSpPr txBox="1"/>
            <p:nvPr/>
          </p:nvSpPr>
          <p:spPr>
            <a:xfrm>
              <a:off x="236379" y="3948362"/>
              <a:ext cx="2273532" cy="420538"/>
            </a:xfrm>
            <a:prstGeom prst="rect">
              <a:avLst/>
            </a:prstGeom>
            <a:noFill/>
          </p:spPr>
          <p:txBody>
            <a:bodyPr wrap="none" rtlCol="0">
              <a:spAutoFit/>
            </a:bodyPr>
            <a:lstStyle/>
            <a:p>
              <a:r>
                <a:rPr lang="sv-SE" sz="1200" dirty="0" smtClean="0"/>
                <a:t>Component/</a:t>
              </a:r>
              <a:r>
                <a:rPr lang="sv-SE" sz="1200" dirty="0" err="1" smtClean="0"/>
                <a:t>Object</a:t>
              </a:r>
              <a:endParaRPr lang="sv-SE" sz="1200" dirty="0"/>
            </a:p>
          </p:txBody>
        </p:sp>
      </p:grpSp>
    </p:spTree>
    <p:extLst>
      <p:ext uri="{BB962C8B-B14F-4D97-AF65-F5344CB8AC3E}">
        <p14:creationId xmlns:p14="http://schemas.microsoft.com/office/powerpoint/2010/main" val="394486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pPr algn="ctr"/>
            <a:r>
              <a:rPr lang="sv-SE" b="1" dirty="0" err="1" smtClean="0"/>
              <a:t>RoundRobinRouter</a:t>
            </a:r>
            <a:endParaRPr lang="sv-SE" b="1" dirty="0"/>
          </a:p>
        </p:txBody>
      </p:sp>
      <p:cxnSp>
        <p:nvCxnSpPr>
          <p:cNvPr id="5" name="Elbow Connector 4"/>
          <p:cNvCxnSpPr>
            <a:stCxn id="17" idx="3"/>
            <a:endCxn id="20" idx="1"/>
          </p:cNvCxnSpPr>
          <p:nvPr/>
        </p:nvCxnSpPr>
        <p:spPr>
          <a:xfrm>
            <a:off x="4924729" y="3241590"/>
            <a:ext cx="1668159" cy="606832"/>
          </a:xfrm>
          <a:prstGeom prst="bentConnector3">
            <a:avLst>
              <a:gd name="adj1" fmla="val 13457"/>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6" name="Elbow Connector 5"/>
          <p:cNvCxnSpPr>
            <a:stCxn id="17" idx="3"/>
            <a:endCxn id="18" idx="1"/>
          </p:cNvCxnSpPr>
          <p:nvPr/>
        </p:nvCxnSpPr>
        <p:spPr>
          <a:xfrm flipV="1">
            <a:off x="4924729" y="2646027"/>
            <a:ext cx="1668161" cy="595563"/>
          </a:xfrm>
          <a:prstGeom prst="bentConnector3">
            <a:avLst>
              <a:gd name="adj1" fmla="val 13457"/>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17" idx="3"/>
            <a:endCxn id="19" idx="1"/>
          </p:cNvCxnSpPr>
          <p:nvPr/>
        </p:nvCxnSpPr>
        <p:spPr>
          <a:xfrm>
            <a:off x="4924729" y="3241590"/>
            <a:ext cx="1668160" cy="7315"/>
          </a:xfrm>
          <a:prstGeom prst="straightConnector1">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351005" y="3248905"/>
            <a:ext cx="2165053" cy="0"/>
          </a:xfrm>
          <a:prstGeom prst="straightConnector1">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2805452" y="3061481"/>
            <a:ext cx="267855" cy="360218"/>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r>
              <a:rPr lang="sv-SE" sz="1400" dirty="0">
                <a:solidFill>
                  <a:schemeClr val="bg1"/>
                </a:solidFill>
              </a:rPr>
              <a:t>1</a:t>
            </a:r>
          </a:p>
        </p:txBody>
      </p:sp>
      <p:sp>
        <p:nvSpPr>
          <p:cNvPr id="10" name="Rounded Rectangle 9"/>
          <p:cNvSpPr/>
          <p:nvPr/>
        </p:nvSpPr>
        <p:spPr>
          <a:xfrm>
            <a:off x="2362701" y="3059919"/>
            <a:ext cx="267855" cy="360218"/>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r>
              <a:rPr lang="sv-SE" sz="1400" dirty="0">
                <a:solidFill>
                  <a:schemeClr val="bg1"/>
                </a:solidFill>
              </a:rPr>
              <a:t>2</a:t>
            </a:r>
          </a:p>
        </p:txBody>
      </p:sp>
      <p:sp>
        <p:nvSpPr>
          <p:cNvPr id="11" name="Rounded Rectangle 10"/>
          <p:cNvSpPr/>
          <p:nvPr/>
        </p:nvSpPr>
        <p:spPr>
          <a:xfrm>
            <a:off x="5940477" y="2446444"/>
            <a:ext cx="267855" cy="360218"/>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r>
              <a:rPr lang="sv-SE" sz="1400" dirty="0">
                <a:solidFill>
                  <a:schemeClr val="bg1"/>
                </a:solidFill>
              </a:rPr>
              <a:t>1</a:t>
            </a:r>
          </a:p>
        </p:txBody>
      </p:sp>
      <p:sp>
        <p:nvSpPr>
          <p:cNvPr id="12" name="Rounded Rectangle 11"/>
          <p:cNvSpPr/>
          <p:nvPr/>
        </p:nvSpPr>
        <p:spPr>
          <a:xfrm>
            <a:off x="5940477" y="3054839"/>
            <a:ext cx="267855" cy="360218"/>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r>
              <a:rPr lang="sv-SE" sz="1400" dirty="0">
                <a:solidFill>
                  <a:schemeClr val="bg1"/>
                </a:solidFill>
              </a:rPr>
              <a:t>2</a:t>
            </a:r>
          </a:p>
        </p:txBody>
      </p:sp>
      <p:sp>
        <p:nvSpPr>
          <p:cNvPr id="13" name="Rounded Rectangle 12"/>
          <p:cNvSpPr/>
          <p:nvPr/>
        </p:nvSpPr>
        <p:spPr>
          <a:xfrm>
            <a:off x="5940477" y="3659167"/>
            <a:ext cx="267855" cy="360218"/>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r>
              <a:rPr lang="sv-SE" sz="1400" dirty="0">
                <a:solidFill>
                  <a:schemeClr val="bg1"/>
                </a:solidFill>
              </a:rPr>
              <a:t>3</a:t>
            </a:r>
          </a:p>
        </p:txBody>
      </p:sp>
      <p:sp>
        <p:nvSpPr>
          <p:cNvPr id="14" name="Rounded Rectangle 13"/>
          <p:cNvSpPr/>
          <p:nvPr/>
        </p:nvSpPr>
        <p:spPr>
          <a:xfrm>
            <a:off x="1919950" y="3053277"/>
            <a:ext cx="267855" cy="360218"/>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r>
              <a:rPr lang="sv-SE" sz="1400" dirty="0">
                <a:solidFill>
                  <a:schemeClr val="bg1"/>
                </a:solidFill>
              </a:rPr>
              <a:t>3</a:t>
            </a:r>
          </a:p>
        </p:txBody>
      </p:sp>
      <p:sp>
        <p:nvSpPr>
          <p:cNvPr id="15" name="Rounded Rectangle 14"/>
          <p:cNvSpPr/>
          <p:nvPr/>
        </p:nvSpPr>
        <p:spPr>
          <a:xfrm>
            <a:off x="1477199" y="3053277"/>
            <a:ext cx="267855" cy="360218"/>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r>
              <a:rPr lang="sv-SE" sz="1400" dirty="0">
                <a:solidFill>
                  <a:schemeClr val="bg1"/>
                </a:solidFill>
              </a:rPr>
              <a:t>4</a:t>
            </a:r>
          </a:p>
        </p:txBody>
      </p:sp>
      <p:sp>
        <p:nvSpPr>
          <p:cNvPr id="16" name="Rounded Rectangle 15"/>
          <p:cNvSpPr/>
          <p:nvPr/>
        </p:nvSpPr>
        <p:spPr>
          <a:xfrm>
            <a:off x="5486772" y="2446444"/>
            <a:ext cx="267855" cy="360218"/>
          </a:xfrm>
          <a:prstGeom prst="roundRect">
            <a:avLst/>
          </a:prstGeom>
          <a:ln w="25400" cap="rnd" cmpd="sng">
            <a:solidFill>
              <a:schemeClr val="tx1">
                <a:lumMod val="95000"/>
              </a:schemeClr>
            </a:solidFill>
            <a:round/>
          </a:ln>
          <a:effectLst/>
        </p:spPr>
        <p:style>
          <a:lnRef idx="2">
            <a:schemeClr val="dk1"/>
          </a:lnRef>
          <a:fillRef idx="1">
            <a:schemeClr val="lt1"/>
          </a:fillRef>
          <a:effectRef idx="0">
            <a:schemeClr val="dk1"/>
          </a:effectRef>
          <a:fontRef idx="minor">
            <a:schemeClr val="dk1"/>
          </a:fontRef>
        </p:style>
        <p:txBody>
          <a:bodyPr rtlCol="0" anchor="ctr"/>
          <a:lstStyle/>
          <a:p>
            <a:pPr algn="ctr"/>
            <a:r>
              <a:rPr lang="sv-SE" sz="1400" dirty="0">
                <a:solidFill>
                  <a:schemeClr val="bg1"/>
                </a:solidFill>
              </a:rPr>
              <a:t>4</a:t>
            </a:r>
          </a:p>
        </p:txBody>
      </p:sp>
      <p:sp>
        <p:nvSpPr>
          <p:cNvPr id="17" name="Rounded Rectangle 16"/>
          <p:cNvSpPr/>
          <p:nvPr/>
        </p:nvSpPr>
        <p:spPr>
          <a:xfrm>
            <a:off x="3516058" y="2991851"/>
            <a:ext cx="1408671" cy="499478"/>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Router</a:t>
            </a:r>
          </a:p>
        </p:txBody>
      </p:sp>
      <p:sp>
        <p:nvSpPr>
          <p:cNvPr id="18" name="Rounded Rectangle 17"/>
          <p:cNvSpPr/>
          <p:nvPr/>
        </p:nvSpPr>
        <p:spPr>
          <a:xfrm>
            <a:off x="6592890" y="2396288"/>
            <a:ext cx="1408671" cy="499478"/>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Routee1</a:t>
            </a:r>
          </a:p>
        </p:txBody>
      </p:sp>
      <p:sp>
        <p:nvSpPr>
          <p:cNvPr id="19" name="Rounded Rectangle 18"/>
          <p:cNvSpPr/>
          <p:nvPr/>
        </p:nvSpPr>
        <p:spPr>
          <a:xfrm>
            <a:off x="6592889" y="2999166"/>
            <a:ext cx="1408671" cy="499478"/>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Routee2</a:t>
            </a:r>
          </a:p>
        </p:txBody>
      </p:sp>
      <p:sp>
        <p:nvSpPr>
          <p:cNvPr id="20" name="Rounded Rectangle 19"/>
          <p:cNvSpPr/>
          <p:nvPr/>
        </p:nvSpPr>
        <p:spPr>
          <a:xfrm>
            <a:off x="6592888" y="3598683"/>
            <a:ext cx="1408671" cy="499478"/>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Routee3</a:t>
            </a:r>
          </a:p>
        </p:txBody>
      </p:sp>
      <p:sp>
        <p:nvSpPr>
          <p:cNvPr id="21" name="Rounded Rectangular Callout 20"/>
          <p:cNvSpPr/>
          <p:nvPr/>
        </p:nvSpPr>
        <p:spPr>
          <a:xfrm>
            <a:off x="8839822" y="2591931"/>
            <a:ext cx="1351006" cy="607669"/>
          </a:xfrm>
          <a:prstGeom prst="wedgeRoundRectCallout">
            <a:avLst>
              <a:gd name="adj1" fmla="val -102910"/>
              <a:gd name="adj2" fmla="val -20872"/>
              <a:gd name="adj3" fmla="val 16667"/>
            </a:avLst>
          </a:prstGeom>
          <a:solidFill>
            <a:srgbClr val="637B9B"/>
          </a:solidFill>
          <a:ln w="44450" cap="rnd">
            <a:solidFill>
              <a:srgbClr val="4F5A69"/>
            </a:solidFill>
          </a:ln>
          <a:effectLst/>
        </p:spPr>
        <p:style>
          <a:lnRef idx="0">
            <a:schemeClr val="accent5"/>
          </a:lnRef>
          <a:fillRef idx="3">
            <a:schemeClr val="accent5"/>
          </a:fillRef>
          <a:effectRef idx="3">
            <a:schemeClr val="accent5"/>
          </a:effectRef>
          <a:fontRef idx="minor">
            <a:schemeClr val="lt1"/>
          </a:fontRef>
        </p:style>
        <p:txBody>
          <a:bodyPr rtlCol="0" anchor="ctr"/>
          <a:lstStyle/>
          <a:p>
            <a:r>
              <a:rPr lang="sv-SE" b="1" dirty="0" err="1" smtClean="0"/>
              <a:t>Scale</a:t>
            </a:r>
            <a:r>
              <a:rPr lang="sv-SE" b="1" dirty="0" smtClean="0"/>
              <a:t> </a:t>
            </a:r>
            <a:r>
              <a:rPr lang="sv-SE" b="1" dirty="0" err="1" smtClean="0"/>
              <a:t>up</a:t>
            </a:r>
            <a:r>
              <a:rPr lang="sv-SE" b="1" dirty="0" smtClean="0"/>
              <a:t>!</a:t>
            </a:r>
            <a:endParaRPr lang="sv-SE" b="1" dirty="0"/>
          </a:p>
        </p:txBody>
      </p:sp>
      <p:sp>
        <p:nvSpPr>
          <p:cNvPr id="22" name="Rounded Rectangular Callout 21"/>
          <p:cNvSpPr/>
          <p:nvPr/>
        </p:nvSpPr>
        <p:spPr>
          <a:xfrm>
            <a:off x="8839822" y="3524030"/>
            <a:ext cx="1351006" cy="607669"/>
          </a:xfrm>
          <a:prstGeom prst="wedgeRoundRectCallout">
            <a:avLst>
              <a:gd name="adj1" fmla="val -102019"/>
              <a:gd name="adj2" fmla="val -22852"/>
              <a:gd name="adj3" fmla="val 16667"/>
            </a:avLst>
          </a:prstGeom>
          <a:solidFill>
            <a:srgbClr val="637B9B"/>
          </a:solidFill>
          <a:ln w="44450" cap="rnd">
            <a:solidFill>
              <a:srgbClr val="4F5A69"/>
            </a:solidFill>
          </a:ln>
          <a:effectLst/>
        </p:spPr>
        <p:style>
          <a:lnRef idx="0">
            <a:schemeClr val="accent5"/>
          </a:lnRef>
          <a:fillRef idx="3">
            <a:schemeClr val="accent5"/>
          </a:fillRef>
          <a:effectRef idx="3">
            <a:schemeClr val="accent5"/>
          </a:effectRef>
          <a:fontRef idx="minor">
            <a:schemeClr val="lt1"/>
          </a:fontRef>
        </p:style>
        <p:txBody>
          <a:bodyPr rtlCol="0" anchor="ctr"/>
          <a:lstStyle/>
          <a:p>
            <a:r>
              <a:rPr lang="sv-SE" b="1" dirty="0" smtClean="0"/>
              <a:t>.. Or down!</a:t>
            </a:r>
            <a:endParaRPr lang="sv-SE" b="1" dirty="0"/>
          </a:p>
        </p:txBody>
      </p:sp>
    </p:spTree>
    <p:extLst>
      <p:ext uri="{BB962C8B-B14F-4D97-AF65-F5344CB8AC3E}">
        <p14:creationId xmlns:p14="http://schemas.microsoft.com/office/powerpoint/2010/main" val="18922810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54763" y="2987232"/>
            <a:ext cx="5338619" cy="1281712"/>
          </a:xfrm>
          <a:prstGeom prst="roundRect">
            <a:avLst/>
          </a:prstGeom>
          <a:solidFill>
            <a:srgbClr val="485970">
              <a:alpha val="50000"/>
            </a:srgb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b="1" dirty="0"/>
          </a:p>
        </p:txBody>
      </p:sp>
      <p:sp>
        <p:nvSpPr>
          <p:cNvPr id="5" name="Rounded Rectangle 4"/>
          <p:cNvSpPr/>
          <p:nvPr/>
        </p:nvSpPr>
        <p:spPr>
          <a:xfrm>
            <a:off x="4070174" y="4353653"/>
            <a:ext cx="5338619" cy="1281712"/>
          </a:xfrm>
          <a:prstGeom prst="roundRect">
            <a:avLst/>
          </a:prstGeom>
          <a:solidFill>
            <a:srgbClr val="485970">
              <a:alpha val="50000"/>
            </a:srgb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b="1" dirty="0"/>
          </a:p>
        </p:txBody>
      </p:sp>
      <p:sp>
        <p:nvSpPr>
          <p:cNvPr id="6" name="Rounded Rectangle 5"/>
          <p:cNvSpPr/>
          <p:nvPr/>
        </p:nvSpPr>
        <p:spPr>
          <a:xfrm>
            <a:off x="4054763" y="1606795"/>
            <a:ext cx="5338619" cy="1281712"/>
          </a:xfrm>
          <a:prstGeom prst="roundRect">
            <a:avLst/>
          </a:prstGeom>
          <a:solidFill>
            <a:srgbClr val="485970">
              <a:alpha val="50000"/>
            </a:srgb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b="1" dirty="0"/>
          </a:p>
        </p:txBody>
      </p:sp>
      <p:sp>
        <p:nvSpPr>
          <p:cNvPr id="7" name="Title 1"/>
          <p:cNvSpPr>
            <a:spLocks noGrp="1"/>
          </p:cNvSpPr>
          <p:nvPr>
            <p:ph type="title"/>
          </p:nvPr>
        </p:nvSpPr>
        <p:spPr>
          <a:xfrm>
            <a:off x="838200" y="365125"/>
            <a:ext cx="10515600" cy="1325563"/>
          </a:xfrm>
        </p:spPr>
        <p:txBody>
          <a:bodyPr/>
          <a:lstStyle/>
          <a:p>
            <a:pPr algn="ctr"/>
            <a:r>
              <a:rPr lang="sv-SE" b="1" dirty="0" err="1"/>
              <a:t>RoundRobinRouter</a:t>
            </a:r>
            <a:endParaRPr lang="sv-SE" b="1" dirty="0"/>
          </a:p>
        </p:txBody>
      </p:sp>
      <p:sp>
        <p:nvSpPr>
          <p:cNvPr id="8" name="Rounded Rectangle 7"/>
          <p:cNvSpPr/>
          <p:nvPr/>
        </p:nvSpPr>
        <p:spPr>
          <a:xfrm>
            <a:off x="2169888" y="3449130"/>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Router</a:t>
            </a:r>
          </a:p>
        </p:txBody>
      </p:sp>
      <p:cxnSp>
        <p:nvCxnSpPr>
          <p:cNvPr id="12" name="Elbow Connector 11"/>
          <p:cNvCxnSpPr>
            <a:stCxn id="8" idx="3"/>
            <a:endCxn id="11" idx="1"/>
          </p:cNvCxnSpPr>
          <p:nvPr/>
        </p:nvCxnSpPr>
        <p:spPr>
          <a:xfrm>
            <a:off x="3152738" y="3623377"/>
            <a:ext cx="1163897" cy="1364989"/>
          </a:xfrm>
          <a:prstGeom prst="bentConnector3">
            <a:avLst>
              <a:gd name="adj1" fmla="val 50000"/>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8" idx="3"/>
            <a:endCxn id="9" idx="1"/>
          </p:cNvCxnSpPr>
          <p:nvPr/>
        </p:nvCxnSpPr>
        <p:spPr>
          <a:xfrm flipV="1">
            <a:off x="3152738" y="2250272"/>
            <a:ext cx="1163897" cy="1373105"/>
          </a:xfrm>
          <a:prstGeom prst="bentConnector3">
            <a:avLst>
              <a:gd name="adj1" fmla="val 50000"/>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3"/>
            <a:endCxn id="10" idx="1"/>
          </p:cNvCxnSpPr>
          <p:nvPr/>
        </p:nvCxnSpPr>
        <p:spPr>
          <a:xfrm>
            <a:off x="3152737" y="3623376"/>
            <a:ext cx="1163899" cy="5104"/>
          </a:xfrm>
          <a:prstGeom prst="straightConnector1">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71549" y="3628480"/>
            <a:ext cx="698339" cy="0"/>
          </a:xfrm>
          <a:prstGeom prst="straightConnector1">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8144571" y="1662525"/>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Routee1</a:t>
            </a:r>
          </a:p>
        </p:txBody>
      </p:sp>
      <p:sp>
        <p:nvSpPr>
          <p:cNvPr id="18" name="Rounded Rectangle 17"/>
          <p:cNvSpPr/>
          <p:nvPr/>
        </p:nvSpPr>
        <p:spPr>
          <a:xfrm>
            <a:off x="8144572" y="2079156"/>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Routee2</a:t>
            </a:r>
          </a:p>
        </p:txBody>
      </p:sp>
      <p:sp>
        <p:nvSpPr>
          <p:cNvPr id="19" name="Rounded Rectangle 18"/>
          <p:cNvSpPr/>
          <p:nvPr/>
        </p:nvSpPr>
        <p:spPr>
          <a:xfrm>
            <a:off x="8144571" y="2489523"/>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Routee3</a:t>
            </a:r>
          </a:p>
        </p:txBody>
      </p:sp>
      <p:cxnSp>
        <p:nvCxnSpPr>
          <p:cNvPr id="20" name="Elbow Connector 19"/>
          <p:cNvCxnSpPr>
            <a:stCxn id="16" idx="3"/>
            <a:endCxn id="19" idx="1"/>
          </p:cNvCxnSpPr>
          <p:nvPr/>
        </p:nvCxnSpPr>
        <p:spPr>
          <a:xfrm>
            <a:off x="6980674" y="2248299"/>
            <a:ext cx="1163897" cy="415471"/>
          </a:xfrm>
          <a:prstGeom prst="bentConnector3">
            <a:avLst>
              <a:gd name="adj1" fmla="val 50000"/>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6" idx="3"/>
            <a:endCxn id="17" idx="1"/>
          </p:cNvCxnSpPr>
          <p:nvPr/>
        </p:nvCxnSpPr>
        <p:spPr>
          <a:xfrm flipV="1">
            <a:off x="6980674" y="1836772"/>
            <a:ext cx="1163897" cy="411527"/>
          </a:xfrm>
          <a:prstGeom prst="bentConnector3">
            <a:avLst>
              <a:gd name="adj1" fmla="val 50000"/>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6" idx="3"/>
            <a:endCxn id="18" idx="1"/>
          </p:cNvCxnSpPr>
          <p:nvPr/>
        </p:nvCxnSpPr>
        <p:spPr>
          <a:xfrm>
            <a:off x="6980673" y="2248298"/>
            <a:ext cx="1163899" cy="5104"/>
          </a:xfrm>
          <a:prstGeom prst="straightConnector1">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299485" y="2253402"/>
            <a:ext cx="698339" cy="0"/>
          </a:xfrm>
          <a:prstGeom prst="straightConnector1">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8147959" y="3035630"/>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Routee1</a:t>
            </a:r>
          </a:p>
        </p:txBody>
      </p:sp>
      <p:sp>
        <p:nvSpPr>
          <p:cNvPr id="26" name="Rounded Rectangle 25"/>
          <p:cNvSpPr/>
          <p:nvPr/>
        </p:nvSpPr>
        <p:spPr>
          <a:xfrm>
            <a:off x="8147960" y="3452261"/>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Routee2</a:t>
            </a:r>
          </a:p>
        </p:txBody>
      </p:sp>
      <p:sp>
        <p:nvSpPr>
          <p:cNvPr id="27" name="Rounded Rectangle 26"/>
          <p:cNvSpPr/>
          <p:nvPr/>
        </p:nvSpPr>
        <p:spPr>
          <a:xfrm>
            <a:off x="8147959" y="3862628"/>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Routee3</a:t>
            </a:r>
          </a:p>
        </p:txBody>
      </p:sp>
      <p:cxnSp>
        <p:nvCxnSpPr>
          <p:cNvPr id="28" name="Elbow Connector 27"/>
          <p:cNvCxnSpPr>
            <a:stCxn id="24" idx="3"/>
            <a:endCxn id="27" idx="1"/>
          </p:cNvCxnSpPr>
          <p:nvPr/>
        </p:nvCxnSpPr>
        <p:spPr>
          <a:xfrm>
            <a:off x="6984062" y="3621404"/>
            <a:ext cx="1163897" cy="415471"/>
          </a:xfrm>
          <a:prstGeom prst="bentConnector3">
            <a:avLst>
              <a:gd name="adj1" fmla="val 50000"/>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24" idx="3"/>
            <a:endCxn id="25" idx="1"/>
          </p:cNvCxnSpPr>
          <p:nvPr/>
        </p:nvCxnSpPr>
        <p:spPr>
          <a:xfrm flipV="1">
            <a:off x="6984062" y="3209877"/>
            <a:ext cx="1163897" cy="411527"/>
          </a:xfrm>
          <a:prstGeom prst="bentConnector3">
            <a:avLst>
              <a:gd name="adj1" fmla="val 50000"/>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3"/>
            <a:endCxn id="26" idx="1"/>
          </p:cNvCxnSpPr>
          <p:nvPr/>
        </p:nvCxnSpPr>
        <p:spPr>
          <a:xfrm>
            <a:off x="6984061" y="3621403"/>
            <a:ext cx="1163899" cy="5104"/>
          </a:xfrm>
          <a:prstGeom prst="straightConnector1">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302873" y="3626507"/>
            <a:ext cx="698339" cy="0"/>
          </a:xfrm>
          <a:prstGeom prst="straightConnector1">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8144571" y="4402592"/>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Routee1</a:t>
            </a:r>
          </a:p>
        </p:txBody>
      </p:sp>
      <p:sp>
        <p:nvSpPr>
          <p:cNvPr id="34" name="Rounded Rectangle 33"/>
          <p:cNvSpPr/>
          <p:nvPr/>
        </p:nvSpPr>
        <p:spPr>
          <a:xfrm>
            <a:off x="8144572" y="4819223"/>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Routee2</a:t>
            </a:r>
          </a:p>
        </p:txBody>
      </p:sp>
      <p:sp>
        <p:nvSpPr>
          <p:cNvPr id="35" name="Rounded Rectangle 34"/>
          <p:cNvSpPr/>
          <p:nvPr/>
        </p:nvSpPr>
        <p:spPr>
          <a:xfrm>
            <a:off x="8144571" y="5229590"/>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Routee3</a:t>
            </a:r>
          </a:p>
        </p:txBody>
      </p:sp>
      <p:cxnSp>
        <p:nvCxnSpPr>
          <p:cNvPr id="36" name="Elbow Connector 35"/>
          <p:cNvCxnSpPr>
            <a:stCxn id="32" idx="3"/>
            <a:endCxn id="35" idx="1"/>
          </p:cNvCxnSpPr>
          <p:nvPr/>
        </p:nvCxnSpPr>
        <p:spPr>
          <a:xfrm>
            <a:off x="6980674" y="4988366"/>
            <a:ext cx="1163897" cy="415471"/>
          </a:xfrm>
          <a:prstGeom prst="bentConnector3">
            <a:avLst>
              <a:gd name="adj1" fmla="val 50000"/>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32" idx="3"/>
            <a:endCxn id="33" idx="1"/>
          </p:cNvCxnSpPr>
          <p:nvPr/>
        </p:nvCxnSpPr>
        <p:spPr>
          <a:xfrm flipV="1">
            <a:off x="6980674" y="4576839"/>
            <a:ext cx="1163897" cy="411527"/>
          </a:xfrm>
          <a:prstGeom prst="bentConnector3">
            <a:avLst>
              <a:gd name="adj1" fmla="val 50000"/>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2" idx="3"/>
            <a:endCxn id="34" idx="1"/>
          </p:cNvCxnSpPr>
          <p:nvPr/>
        </p:nvCxnSpPr>
        <p:spPr>
          <a:xfrm>
            <a:off x="6980673" y="4988365"/>
            <a:ext cx="1163899" cy="5104"/>
          </a:xfrm>
          <a:prstGeom prst="straightConnector1">
            <a:avLst/>
          </a:prstGeom>
          <a:ln w="63500" cap="rnd">
            <a:solidFill>
              <a:srgbClr val="50DE94"/>
            </a:solidFill>
            <a:round/>
            <a:headEnd w="sm" len="med"/>
            <a:tailEnd type="arrow"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299485" y="4993469"/>
            <a:ext cx="698339" cy="0"/>
          </a:xfrm>
          <a:prstGeom prst="straightConnector1">
            <a:avLst/>
          </a:prstGeom>
          <a:ln w="63500" cap="rnd">
            <a:solidFill>
              <a:srgbClr val="50DE94"/>
            </a:solidFill>
            <a:round/>
            <a:headEnd w="sm" len="med"/>
            <a:tailEnd type="none" w="sm" len="sm"/>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cxnSp>
      <p:sp>
        <p:nvSpPr>
          <p:cNvPr id="40" name="Rounded Rectangular Callout 39"/>
          <p:cNvSpPr/>
          <p:nvPr/>
        </p:nvSpPr>
        <p:spPr>
          <a:xfrm>
            <a:off x="10002794" y="1985763"/>
            <a:ext cx="1351006" cy="607669"/>
          </a:xfrm>
          <a:prstGeom prst="wedgeRoundRectCallout">
            <a:avLst>
              <a:gd name="adj1" fmla="val -84208"/>
              <a:gd name="adj2" fmla="val -16912"/>
              <a:gd name="adj3" fmla="val 16667"/>
            </a:avLst>
          </a:prstGeom>
          <a:solidFill>
            <a:srgbClr val="637B9B"/>
          </a:solidFill>
          <a:ln w="44450" cap="rnd">
            <a:solidFill>
              <a:srgbClr val="4F5A69"/>
            </a:solidFill>
          </a:ln>
          <a:effectLst/>
        </p:spPr>
        <p:style>
          <a:lnRef idx="0">
            <a:schemeClr val="accent5"/>
          </a:lnRef>
          <a:fillRef idx="3">
            <a:schemeClr val="accent5"/>
          </a:fillRef>
          <a:effectRef idx="3">
            <a:schemeClr val="accent5"/>
          </a:effectRef>
          <a:fontRef idx="minor">
            <a:schemeClr val="lt1"/>
          </a:fontRef>
        </p:style>
        <p:txBody>
          <a:bodyPr rtlCol="0" anchor="ctr"/>
          <a:lstStyle/>
          <a:p>
            <a:r>
              <a:rPr lang="sv-SE" b="1" dirty="0" err="1" smtClean="0"/>
              <a:t>Scale</a:t>
            </a:r>
            <a:r>
              <a:rPr lang="sv-SE" b="1" dirty="0" smtClean="0"/>
              <a:t> </a:t>
            </a:r>
            <a:r>
              <a:rPr lang="sv-SE" b="1" dirty="0" err="1" smtClean="0"/>
              <a:t>up</a:t>
            </a:r>
            <a:r>
              <a:rPr lang="sv-SE" b="1" dirty="0" smtClean="0"/>
              <a:t>!</a:t>
            </a:r>
            <a:endParaRPr lang="sv-SE" b="1" dirty="0"/>
          </a:p>
        </p:txBody>
      </p:sp>
      <p:sp>
        <p:nvSpPr>
          <p:cNvPr id="41" name="Rounded Rectangular Callout 40"/>
          <p:cNvSpPr/>
          <p:nvPr/>
        </p:nvSpPr>
        <p:spPr>
          <a:xfrm>
            <a:off x="1577242" y="2012610"/>
            <a:ext cx="1351006" cy="607669"/>
          </a:xfrm>
          <a:prstGeom prst="wedgeRoundRectCallout">
            <a:avLst>
              <a:gd name="adj1" fmla="val 83651"/>
              <a:gd name="adj2" fmla="val 23187"/>
              <a:gd name="adj3" fmla="val 16667"/>
            </a:avLst>
          </a:prstGeom>
          <a:solidFill>
            <a:srgbClr val="637B9B"/>
          </a:solidFill>
          <a:ln w="44450" cap="rnd">
            <a:solidFill>
              <a:srgbClr val="4F5A69"/>
            </a:solidFill>
          </a:ln>
          <a:effectLst/>
        </p:spPr>
        <p:style>
          <a:lnRef idx="0">
            <a:schemeClr val="accent5"/>
          </a:lnRef>
          <a:fillRef idx="3">
            <a:schemeClr val="accent5"/>
          </a:fillRef>
          <a:effectRef idx="3">
            <a:schemeClr val="accent5"/>
          </a:effectRef>
          <a:fontRef idx="minor">
            <a:schemeClr val="lt1"/>
          </a:fontRef>
        </p:style>
        <p:txBody>
          <a:bodyPr rtlCol="0" anchor="ctr"/>
          <a:lstStyle/>
          <a:p>
            <a:r>
              <a:rPr lang="sv-SE" b="1" dirty="0" err="1" smtClean="0"/>
              <a:t>Scale</a:t>
            </a:r>
            <a:r>
              <a:rPr lang="sv-SE" b="1" dirty="0" smtClean="0"/>
              <a:t> </a:t>
            </a:r>
            <a:r>
              <a:rPr lang="sv-SE" b="1" dirty="0" err="1" smtClean="0"/>
              <a:t>out</a:t>
            </a:r>
            <a:r>
              <a:rPr lang="sv-SE" b="1" dirty="0" smtClean="0"/>
              <a:t>!</a:t>
            </a:r>
            <a:endParaRPr lang="sv-SE" b="1" dirty="0"/>
          </a:p>
        </p:txBody>
      </p:sp>
      <p:sp>
        <p:nvSpPr>
          <p:cNvPr id="9" name="Rounded Rectangle 8"/>
          <p:cNvSpPr/>
          <p:nvPr/>
        </p:nvSpPr>
        <p:spPr>
          <a:xfrm>
            <a:off x="4316635" y="2076025"/>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Remote1</a:t>
            </a:r>
          </a:p>
        </p:txBody>
      </p:sp>
      <p:sp>
        <p:nvSpPr>
          <p:cNvPr id="10" name="Rounded Rectangle 9"/>
          <p:cNvSpPr/>
          <p:nvPr/>
        </p:nvSpPr>
        <p:spPr>
          <a:xfrm>
            <a:off x="4316636" y="3454234"/>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Remote2</a:t>
            </a:r>
          </a:p>
        </p:txBody>
      </p:sp>
      <p:sp>
        <p:nvSpPr>
          <p:cNvPr id="11" name="Rounded Rectangle 10"/>
          <p:cNvSpPr/>
          <p:nvPr/>
        </p:nvSpPr>
        <p:spPr>
          <a:xfrm>
            <a:off x="4316635" y="4814119"/>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Remote3</a:t>
            </a:r>
          </a:p>
        </p:txBody>
      </p:sp>
      <p:sp>
        <p:nvSpPr>
          <p:cNvPr id="16" name="Rounded Rectangle 15"/>
          <p:cNvSpPr/>
          <p:nvPr/>
        </p:nvSpPr>
        <p:spPr>
          <a:xfrm>
            <a:off x="5997824" y="2074052"/>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Router</a:t>
            </a:r>
          </a:p>
        </p:txBody>
      </p:sp>
      <p:sp>
        <p:nvSpPr>
          <p:cNvPr id="24" name="Rounded Rectangle 23"/>
          <p:cNvSpPr/>
          <p:nvPr/>
        </p:nvSpPr>
        <p:spPr>
          <a:xfrm>
            <a:off x="6001212" y="3447157"/>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Router</a:t>
            </a:r>
          </a:p>
        </p:txBody>
      </p:sp>
      <p:sp>
        <p:nvSpPr>
          <p:cNvPr id="32" name="Rounded Rectangle 31"/>
          <p:cNvSpPr/>
          <p:nvPr/>
        </p:nvSpPr>
        <p:spPr>
          <a:xfrm>
            <a:off x="5997824" y="4814119"/>
            <a:ext cx="982850" cy="348493"/>
          </a:xfrm>
          <a:prstGeom prst="roundRect">
            <a:avLst>
              <a:gd name="adj" fmla="val 6176"/>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t>Router</a:t>
            </a:r>
          </a:p>
        </p:txBody>
      </p:sp>
    </p:spTree>
    <p:extLst>
      <p:ext uri="{BB962C8B-B14F-4D97-AF65-F5344CB8AC3E}">
        <p14:creationId xmlns:p14="http://schemas.microsoft.com/office/powerpoint/2010/main" val="19931252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idorun.org/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288" y="2369395"/>
            <a:ext cx="5027470" cy="11219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s-ES" dirty="0" smtClean="0"/>
              <a:t>Caso de uso</a:t>
            </a:r>
            <a:endParaRPr lang="es-ES" dirty="0"/>
          </a:p>
        </p:txBody>
      </p:sp>
      <p:sp>
        <p:nvSpPr>
          <p:cNvPr id="5" name="Title 1"/>
          <p:cNvSpPr txBox="1">
            <a:spLocks/>
          </p:cNvSpPr>
          <p:nvPr/>
        </p:nvSpPr>
        <p:spPr>
          <a:xfrm>
            <a:off x="5030586" y="5322282"/>
            <a:ext cx="406353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sz="2800" dirty="0" smtClean="0"/>
              <a:t>http://idorun.org</a:t>
            </a:r>
            <a:endParaRPr lang="es-ES" sz="2800" dirty="0"/>
          </a:p>
        </p:txBody>
      </p:sp>
    </p:spTree>
    <p:extLst>
      <p:ext uri="{BB962C8B-B14F-4D97-AF65-F5344CB8AC3E}">
        <p14:creationId xmlns:p14="http://schemas.microsoft.com/office/powerpoint/2010/main" val="2678620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rot="5400000">
            <a:off x="4249356" y="1631090"/>
            <a:ext cx="757989" cy="1239121"/>
            <a:chOff x="934190" y="2550866"/>
            <a:chExt cx="10419610" cy="1740012"/>
          </a:xfrm>
        </p:grpSpPr>
        <p:sp>
          <p:nvSpPr>
            <p:cNvPr id="7" name="Right Arrow 6"/>
            <p:cNvSpPr/>
            <p:nvPr/>
          </p:nvSpPr>
          <p:spPr>
            <a:xfrm>
              <a:off x="934191" y="2550866"/>
              <a:ext cx="10419609" cy="321276"/>
            </a:xfrm>
            <a:prstGeom prst="rightArrow">
              <a:avLst>
                <a:gd name="adj1" fmla="val 50000"/>
                <a:gd name="adj2" fmla="val 96947"/>
              </a:avLst>
            </a:prstGeom>
            <a:gradFill flip="none" rotWithShape="1">
              <a:gsLst>
                <a:gs pos="74000">
                  <a:srgbClr val="C8C8C8"/>
                </a:gs>
                <a:gs pos="0">
                  <a:schemeClr val="accent3">
                    <a:lumMod val="110000"/>
                    <a:satMod val="105000"/>
                    <a:tint val="67000"/>
                    <a:alpha val="0"/>
                  </a:schemeClr>
                </a:gs>
                <a:gs pos="100000">
                  <a:schemeClr val="tx1">
                    <a:lumMod val="95000"/>
                  </a:schemeClr>
                </a:gs>
              </a:gsLst>
              <a:lin ang="0" scaled="1"/>
              <a:tileRect/>
            </a:gradFill>
            <a:ln w="12700">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8" name="Right Arrow 7"/>
            <p:cNvSpPr/>
            <p:nvPr/>
          </p:nvSpPr>
          <p:spPr>
            <a:xfrm>
              <a:off x="934191" y="3023778"/>
              <a:ext cx="10419609" cy="321276"/>
            </a:xfrm>
            <a:prstGeom prst="rightArrow">
              <a:avLst>
                <a:gd name="adj1" fmla="val 50000"/>
                <a:gd name="adj2" fmla="val 96947"/>
              </a:avLst>
            </a:prstGeom>
            <a:gradFill flip="none" rotWithShape="1">
              <a:gsLst>
                <a:gs pos="74000">
                  <a:srgbClr val="C8C8C8"/>
                </a:gs>
                <a:gs pos="0">
                  <a:schemeClr val="accent3">
                    <a:lumMod val="110000"/>
                    <a:satMod val="105000"/>
                    <a:tint val="67000"/>
                    <a:alpha val="0"/>
                  </a:schemeClr>
                </a:gs>
                <a:gs pos="100000">
                  <a:schemeClr val="tx1">
                    <a:lumMod val="95000"/>
                  </a:schemeClr>
                </a:gs>
              </a:gsLst>
              <a:lin ang="0" scaled="1"/>
              <a:tileRect/>
            </a:gradFill>
            <a:ln w="12700">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9" name="Right Arrow 8"/>
            <p:cNvSpPr/>
            <p:nvPr/>
          </p:nvSpPr>
          <p:spPr>
            <a:xfrm>
              <a:off x="934190" y="3496690"/>
              <a:ext cx="10419609" cy="321276"/>
            </a:xfrm>
            <a:prstGeom prst="rightArrow">
              <a:avLst>
                <a:gd name="adj1" fmla="val 50000"/>
                <a:gd name="adj2" fmla="val 96947"/>
              </a:avLst>
            </a:prstGeom>
            <a:gradFill flip="none" rotWithShape="1">
              <a:gsLst>
                <a:gs pos="74000">
                  <a:srgbClr val="C8C8C8"/>
                </a:gs>
                <a:gs pos="0">
                  <a:schemeClr val="accent3">
                    <a:lumMod val="110000"/>
                    <a:satMod val="105000"/>
                    <a:tint val="67000"/>
                    <a:alpha val="0"/>
                  </a:schemeClr>
                </a:gs>
                <a:gs pos="100000">
                  <a:schemeClr val="tx1">
                    <a:lumMod val="95000"/>
                  </a:schemeClr>
                </a:gs>
              </a:gsLst>
              <a:lin ang="0" scaled="1"/>
              <a:tileRect/>
            </a:gradFill>
            <a:ln w="12700">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sp>
          <p:nvSpPr>
            <p:cNvPr id="10" name="Right Arrow 9"/>
            <p:cNvSpPr/>
            <p:nvPr/>
          </p:nvSpPr>
          <p:spPr>
            <a:xfrm>
              <a:off x="934190" y="3969602"/>
              <a:ext cx="10419609" cy="321276"/>
            </a:xfrm>
            <a:prstGeom prst="rightArrow">
              <a:avLst>
                <a:gd name="adj1" fmla="val 50000"/>
                <a:gd name="adj2" fmla="val 96947"/>
              </a:avLst>
            </a:prstGeom>
            <a:gradFill flip="none" rotWithShape="1">
              <a:gsLst>
                <a:gs pos="74000">
                  <a:srgbClr val="C8C8C8"/>
                </a:gs>
                <a:gs pos="0">
                  <a:schemeClr val="accent3">
                    <a:lumMod val="110000"/>
                    <a:satMod val="105000"/>
                    <a:tint val="67000"/>
                    <a:alpha val="0"/>
                  </a:schemeClr>
                </a:gs>
                <a:gs pos="100000">
                  <a:schemeClr val="tx1">
                    <a:lumMod val="95000"/>
                  </a:schemeClr>
                </a:gs>
              </a:gsLst>
              <a:lin ang="0" scaled="1"/>
              <a:tileRect/>
            </a:gradFill>
            <a:ln w="12700">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sv-SE"/>
            </a:p>
          </p:txBody>
        </p: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3420"/>
          <a:stretch/>
        </p:blipFill>
        <p:spPr>
          <a:xfrm>
            <a:off x="-1" y="3145133"/>
            <a:ext cx="12195187" cy="3712867"/>
          </a:xfrm>
          <a:prstGeom prst="rect">
            <a:avLst/>
          </a:prstGeom>
        </p:spPr>
      </p:pic>
      <p:sp>
        <p:nvSpPr>
          <p:cNvPr id="5" name="Title 1"/>
          <p:cNvSpPr>
            <a:spLocks noGrp="1"/>
          </p:cNvSpPr>
          <p:nvPr>
            <p:ph type="title"/>
          </p:nvPr>
        </p:nvSpPr>
        <p:spPr>
          <a:xfrm>
            <a:off x="838200" y="365125"/>
            <a:ext cx="10515600" cy="1325563"/>
          </a:xfrm>
        </p:spPr>
        <p:txBody>
          <a:bodyPr/>
          <a:lstStyle/>
          <a:p>
            <a:pPr algn="ctr"/>
            <a:r>
              <a:rPr lang="sv-SE" b="1" dirty="0" smtClean="0"/>
              <a:t>Demo 2: Análisis de emociones en hashtags de Twitter</a:t>
            </a:r>
            <a:endParaRPr lang="sv-SE" b="1" dirty="0"/>
          </a:p>
        </p:txBody>
      </p:sp>
      <p:sp>
        <p:nvSpPr>
          <p:cNvPr id="11" name="TextBox 10"/>
          <p:cNvSpPr txBox="1"/>
          <p:nvPr/>
        </p:nvSpPr>
        <p:spPr>
          <a:xfrm>
            <a:off x="5355897" y="1871656"/>
            <a:ext cx="4841390" cy="646331"/>
          </a:xfrm>
          <a:prstGeom prst="rect">
            <a:avLst/>
          </a:prstGeom>
          <a:noFill/>
        </p:spPr>
        <p:txBody>
          <a:bodyPr wrap="none" rtlCol="0">
            <a:spAutoFit/>
          </a:bodyPr>
          <a:lstStyle/>
          <a:p>
            <a:r>
              <a:rPr lang="sv-SE" sz="3600" dirty="0" smtClean="0"/>
              <a:t>Más hilos con actores...</a:t>
            </a:r>
            <a:endParaRPr lang="sv-SE" sz="3600" dirty="0"/>
          </a:p>
        </p:txBody>
      </p:sp>
      <p:sp>
        <p:nvSpPr>
          <p:cNvPr id="12" name="Rectangle 11"/>
          <p:cNvSpPr/>
          <p:nvPr/>
        </p:nvSpPr>
        <p:spPr>
          <a:xfrm flipH="1" flipV="1">
            <a:off x="-1" y="3122273"/>
            <a:ext cx="12191999" cy="45719"/>
          </a:xfrm>
          <a:prstGeom prst="rect">
            <a:avLst/>
          </a:prstGeom>
          <a:solidFill>
            <a:schemeClr val="tx1"/>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b="1"/>
          </a:p>
        </p:txBody>
      </p:sp>
      <p:pic>
        <p:nvPicPr>
          <p:cNvPr id="2" name="Picture 1"/>
          <p:cNvPicPr>
            <a:picLocks noChangeAspect="1"/>
          </p:cNvPicPr>
          <p:nvPr/>
        </p:nvPicPr>
        <p:blipFill>
          <a:blip r:embed="rId4"/>
          <a:stretch>
            <a:fillRect/>
          </a:stretch>
        </p:blipFill>
        <p:spPr>
          <a:xfrm>
            <a:off x="3503442" y="3394184"/>
            <a:ext cx="4461464" cy="2885802"/>
          </a:xfrm>
          <a:prstGeom prst="rect">
            <a:avLst/>
          </a:prstGeom>
        </p:spPr>
      </p:pic>
    </p:spTree>
    <p:extLst>
      <p:ext uri="{BB962C8B-B14F-4D97-AF65-F5344CB8AC3E}">
        <p14:creationId xmlns:p14="http://schemas.microsoft.com/office/powerpoint/2010/main" val="13537958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788325" y="-283258"/>
            <a:ext cx="10515600" cy="1325563"/>
          </a:xfrm>
        </p:spPr>
        <p:txBody>
          <a:bodyPr/>
          <a:lstStyle/>
          <a:p>
            <a:pPr algn="ctr"/>
            <a:r>
              <a:rPr lang="sv-SE" b="1" dirty="0" smtClean="0"/>
              <a:t>Conclusiones</a:t>
            </a:r>
            <a:endParaRPr lang="sv-SE" b="1" dirty="0"/>
          </a:p>
        </p:txBody>
      </p:sp>
      <p:sp>
        <p:nvSpPr>
          <p:cNvPr id="2" name="Content Placeholder 1"/>
          <p:cNvSpPr>
            <a:spLocks noGrp="1"/>
          </p:cNvSpPr>
          <p:nvPr>
            <p:ph idx="1"/>
          </p:nvPr>
        </p:nvSpPr>
        <p:spPr/>
        <p:txBody>
          <a:bodyPr/>
          <a:lstStyle/>
          <a:p>
            <a:r>
              <a:rPr lang="es-ES" dirty="0" smtClean="0"/>
              <a:t>Una herramienta más que puedes usar</a:t>
            </a:r>
          </a:p>
          <a:p>
            <a:r>
              <a:rPr lang="es-ES" dirty="0" err="1" smtClean="0"/>
              <a:t>Multi</a:t>
            </a:r>
            <a:r>
              <a:rPr lang="es-ES" dirty="0" smtClean="0"/>
              <a:t> hilo </a:t>
            </a:r>
            <a:r>
              <a:rPr lang="es-ES" b="1" dirty="0" smtClean="0"/>
              <a:t>con estado</a:t>
            </a:r>
          </a:p>
          <a:p>
            <a:pPr lvl="1"/>
            <a:r>
              <a:rPr lang="es-ES" dirty="0" smtClean="0"/>
              <a:t>Si no hay estado entonces usa futuros (</a:t>
            </a:r>
            <a:r>
              <a:rPr lang="es-ES" dirty="0" err="1" smtClean="0"/>
              <a:t>Task</a:t>
            </a:r>
            <a:r>
              <a:rPr lang="es-ES" dirty="0" smtClean="0"/>
              <a:t>&lt;</a:t>
            </a:r>
            <a:r>
              <a:rPr lang="es-ES" dirty="0" err="1" smtClean="0"/>
              <a:t>TResult</a:t>
            </a:r>
            <a:r>
              <a:rPr lang="es-ES" dirty="0" smtClean="0"/>
              <a:t>&gt;)</a:t>
            </a:r>
          </a:p>
          <a:p>
            <a:r>
              <a:rPr lang="es-ES" dirty="0" err="1" smtClean="0"/>
              <a:t>Location</a:t>
            </a:r>
            <a:r>
              <a:rPr lang="es-ES" dirty="0" smtClean="0"/>
              <a:t> </a:t>
            </a:r>
            <a:r>
              <a:rPr lang="es-ES" dirty="0" err="1" smtClean="0"/>
              <a:t>transparency</a:t>
            </a:r>
            <a:r>
              <a:rPr lang="es-ES" dirty="0"/>
              <a:t> </a:t>
            </a:r>
            <a:r>
              <a:rPr lang="es-ES" dirty="0" smtClean="0"/>
              <a:t>– muy útil</a:t>
            </a:r>
          </a:p>
          <a:p>
            <a:r>
              <a:rPr lang="es-ES" dirty="0" err="1" smtClean="0"/>
              <a:t>Clustering</a:t>
            </a:r>
            <a:r>
              <a:rPr lang="es-ES" dirty="0" smtClean="0"/>
              <a:t> da flexibilidad</a:t>
            </a:r>
          </a:p>
          <a:p>
            <a:endParaRPr lang="es-ES" dirty="0" smtClean="0"/>
          </a:p>
        </p:txBody>
      </p:sp>
    </p:spTree>
    <p:extLst>
      <p:ext uri="{BB962C8B-B14F-4D97-AF65-F5344CB8AC3E}">
        <p14:creationId xmlns:p14="http://schemas.microsoft.com/office/powerpoint/2010/main" val="19932391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31704"/>
          </a:xfrm>
          <a:prstGeom prst="rect">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p>
        </p:txBody>
      </p:sp>
      <p:sp>
        <p:nvSpPr>
          <p:cNvPr id="4" name="Title 1"/>
          <p:cNvSpPr>
            <a:spLocks noGrp="1"/>
          </p:cNvSpPr>
          <p:nvPr>
            <p:ph type="title"/>
          </p:nvPr>
        </p:nvSpPr>
        <p:spPr>
          <a:xfrm>
            <a:off x="838200" y="1036456"/>
            <a:ext cx="10515600" cy="1325563"/>
          </a:xfrm>
        </p:spPr>
        <p:txBody>
          <a:bodyPr>
            <a:normAutofit/>
          </a:bodyPr>
          <a:lstStyle/>
          <a:p>
            <a:pPr algn="ctr"/>
            <a:r>
              <a:rPr lang="sv-SE" sz="3600" b="1" dirty="0" smtClean="0"/>
              <a:t>Muchas gracias por la atención</a:t>
            </a:r>
            <a:endParaRPr lang="sv-SE" b="1" dirty="0"/>
          </a:p>
        </p:txBody>
      </p:sp>
      <p:sp>
        <p:nvSpPr>
          <p:cNvPr id="2" name="TextBox 1"/>
          <p:cNvSpPr txBox="1"/>
          <p:nvPr/>
        </p:nvSpPr>
        <p:spPr>
          <a:xfrm>
            <a:off x="838200" y="4091012"/>
            <a:ext cx="10515600" cy="1569660"/>
          </a:xfrm>
          <a:prstGeom prst="rect">
            <a:avLst/>
          </a:prstGeom>
          <a:noFill/>
        </p:spPr>
        <p:txBody>
          <a:bodyPr wrap="square" rtlCol="0">
            <a:spAutoFit/>
          </a:bodyPr>
          <a:lstStyle/>
          <a:p>
            <a:pPr algn="ctr"/>
            <a:endParaRPr lang="sv-SE" sz="2400" b="1" i="1" dirty="0" smtClean="0">
              <a:solidFill>
                <a:srgbClr val="DB5151"/>
              </a:solidFill>
            </a:endParaRPr>
          </a:p>
          <a:p>
            <a:pPr algn="r"/>
            <a:r>
              <a:rPr lang="sv-SE" sz="2400" b="1" dirty="0" smtClean="0">
                <a:solidFill>
                  <a:srgbClr val="DB5151"/>
                </a:solidFill>
              </a:rPr>
              <a:t>Javier García Magna</a:t>
            </a:r>
          </a:p>
          <a:p>
            <a:pPr algn="r"/>
            <a:r>
              <a:rPr lang="sv-SE" sz="2400" b="1" i="1" dirty="0" smtClean="0">
                <a:solidFill>
                  <a:srgbClr val="DB5151"/>
                </a:solidFill>
              </a:rPr>
              <a:t>jgarciamagna@sequel.com</a:t>
            </a:r>
          </a:p>
          <a:p>
            <a:pPr algn="r"/>
            <a:r>
              <a:rPr lang="sv-SE" sz="2400" b="1" i="1" dirty="0" smtClean="0">
                <a:solidFill>
                  <a:srgbClr val="DB5151"/>
                </a:solidFill>
              </a:rPr>
              <a:t>@ndsrf</a:t>
            </a:r>
            <a:endParaRPr lang="sv-SE" sz="2400" b="1" i="1" dirty="0">
              <a:solidFill>
                <a:srgbClr val="DB515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07" y="5635939"/>
            <a:ext cx="1244125" cy="906932"/>
          </a:xfrm>
          <a:prstGeom prst="rect">
            <a:avLst/>
          </a:prstGeom>
        </p:spPr>
      </p:pic>
      <p:sp>
        <p:nvSpPr>
          <p:cNvPr id="8" name="TextBox 7"/>
          <p:cNvSpPr txBox="1"/>
          <p:nvPr/>
        </p:nvSpPr>
        <p:spPr>
          <a:xfrm>
            <a:off x="10440369" y="6334521"/>
            <a:ext cx="1710725" cy="369332"/>
          </a:xfrm>
          <a:prstGeom prst="rect">
            <a:avLst/>
          </a:prstGeom>
          <a:noFill/>
        </p:spPr>
        <p:txBody>
          <a:bodyPr wrap="none" rtlCol="0">
            <a:spAutoFit/>
          </a:bodyPr>
          <a:lstStyle/>
          <a:p>
            <a:r>
              <a:rPr lang="es-ES" dirty="0" smtClean="0">
                <a:solidFill>
                  <a:schemeClr val="bg1">
                    <a:lumMod val="65000"/>
                    <a:lumOff val="35000"/>
                  </a:schemeClr>
                </a:solidFill>
              </a:rPr>
              <a:t>#</a:t>
            </a:r>
            <a:r>
              <a:rPr lang="es-ES" dirty="0" err="1" smtClean="0">
                <a:solidFill>
                  <a:schemeClr val="bg1">
                    <a:lumMod val="65000"/>
                    <a:lumOff val="35000"/>
                  </a:schemeClr>
                </a:solidFill>
              </a:rPr>
              <a:t>dotnetmalaga</a:t>
            </a:r>
            <a:endParaRPr lang="es-ES" dirty="0">
              <a:solidFill>
                <a:schemeClr val="bg1">
                  <a:lumMod val="65000"/>
                  <a:lumOff val="35000"/>
                </a:schemeClr>
              </a:solidFill>
            </a:endParaRPr>
          </a:p>
        </p:txBody>
      </p:sp>
    </p:spTree>
    <p:extLst>
      <p:ext uri="{BB962C8B-B14F-4D97-AF65-F5344CB8AC3E}">
        <p14:creationId xmlns:p14="http://schemas.microsoft.com/office/powerpoint/2010/main" val="189465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3831704"/>
          </a:xfrm>
          <a:prstGeom prst="rect">
            <a:avLst/>
          </a:prstGeom>
          <a:solidFill>
            <a:srgbClr val="43BFF7"/>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p>
        </p:txBody>
      </p:sp>
      <p:sp>
        <p:nvSpPr>
          <p:cNvPr id="4" name="Title 1"/>
          <p:cNvSpPr>
            <a:spLocks noGrp="1"/>
          </p:cNvSpPr>
          <p:nvPr>
            <p:ph type="title"/>
          </p:nvPr>
        </p:nvSpPr>
        <p:spPr>
          <a:xfrm>
            <a:off x="838200" y="271691"/>
            <a:ext cx="10515600" cy="792344"/>
          </a:xfrm>
        </p:spPr>
        <p:txBody>
          <a:bodyPr>
            <a:normAutofit fontScale="90000"/>
          </a:bodyPr>
          <a:lstStyle/>
          <a:p>
            <a:pPr algn="ctr"/>
            <a:r>
              <a:rPr lang="sv-SE" b="1" dirty="0" smtClean="0"/>
              <a:t>Algunos enlaces...</a:t>
            </a:r>
            <a:r>
              <a:rPr lang="sv-SE" sz="3600" b="1" dirty="0" smtClean="0"/>
              <a:t/>
            </a:r>
            <a:br>
              <a:rPr lang="sv-SE" sz="3600" b="1" dirty="0" smtClean="0"/>
            </a:br>
            <a:endParaRPr lang="sv-SE" b="1" dirty="0"/>
          </a:p>
        </p:txBody>
      </p:sp>
      <p:sp>
        <p:nvSpPr>
          <p:cNvPr id="2" name="TextBox 1"/>
          <p:cNvSpPr txBox="1"/>
          <p:nvPr/>
        </p:nvSpPr>
        <p:spPr>
          <a:xfrm>
            <a:off x="838200" y="4091012"/>
            <a:ext cx="10515600" cy="1569660"/>
          </a:xfrm>
          <a:prstGeom prst="rect">
            <a:avLst/>
          </a:prstGeom>
          <a:noFill/>
        </p:spPr>
        <p:txBody>
          <a:bodyPr wrap="square" rtlCol="0">
            <a:spAutoFit/>
          </a:bodyPr>
          <a:lstStyle/>
          <a:p>
            <a:pPr algn="ctr"/>
            <a:endParaRPr lang="sv-SE" sz="2400" b="1" i="1" dirty="0" smtClean="0">
              <a:solidFill>
                <a:srgbClr val="DB5151"/>
              </a:solidFill>
            </a:endParaRPr>
          </a:p>
          <a:p>
            <a:pPr algn="r"/>
            <a:r>
              <a:rPr lang="sv-SE" sz="2400" b="1" dirty="0" smtClean="0">
                <a:solidFill>
                  <a:srgbClr val="DB5151"/>
                </a:solidFill>
              </a:rPr>
              <a:t>Javier García Magna</a:t>
            </a:r>
          </a:p>
          <a:p>
            <a:pPr algn="r"/>
            <a:r>
              <a:rPr lang="sv-SE" sz="2400" b="1" i="1" dirty="0" smtClean="0">
                <a:solidFill>
                  <a:srgbClr val="DB5151"/>
                </a:solidFill>
              </a:rPr>
              <a:t>jgarciamagna@sequel.com</a:t>
            </a:r>
          </a:p>
          <a:p>
            <a:pPr algn="r"/>
            <a:r>
              <a:rPr lang="sv-SE" sz="2400" b="1" i="1" dirty="0" smtClean="0">
                <a:solidFill>
                  <a:srgbClr val="DB5151"/>
                </a:solidFill>
              </a:rPr>
              <a:t>@ndsrf</a:t>
            </a:r>
            <a:endParaRPr lang="sv-SE" sz="2400" b="1" i="1" dirty="0">
              <a:solidFill>
                <a:srgbClr val="DB515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07" y="5635939"/>
            <a:ext cx="1244125" cy="906932"/>
          </a:xfrm>
          <a:prstGeom prst="rect">
            <a:avLst/>
          </a:prstGeom>
        </p:spPr>
      </p:pic>
      <p:sp>
        <p:nvSpPr>
          <p:cNvPr id="8" name="TextBox 7"/>
          <p:cNvSpPr txBox="1"/>
          <p:nvPr/>
        </p:nvSpPr>
        <p:spPr>
          <a:xfrm>
            <a:off x="10440369" y="6334521"/>
            <a:ext cx="1710725" cy="369332"/>
          </a:xfrm>
          <a:prstGeom prst="rect">
            <a:avLst/>
          </a:prstGeom>
          <a:noFill/>
        </p:spPr>
        <p:txBody>
          <a:bodyPr wrap="none" rtlCol="0">
            <a:spAutoFit/>
          </a:bodyPr>
          <a:lstStyle/>
          <a:p>
            <a:r>
              <a:rPr lang="es-ES" dirty="0" smtClean="0">
                <a:solidFill>
                  <a:schemeClr val="bg1">
                    <a:lumMod val="65000"/>
                    <a:lumOff val="35000"/>
                  </a:schemeClr>
                </a:solidFill>
              </a:rPr>
              <a:t>#</a:t>
            </a:r>
            <a:r>
              <a:rPr lang="es-ES" dirty="0" err="1" smtClean="0">
                <a:solidFill>
                  <a:schemeClr val="bg1">
                    <a:lumMod val="65000"/>
                    <a:lumOff val="35000"/>
                  </a:schemeClr>
                </a:solidFill>
              </a:rPr>
              <a:t>dotnetmalaga</a:t>
            </a:r>
            <a:endParaRPr lang="es-ES" dirty="0">
              <a:solidFill>
                <a:schemeClr val="bg1">
                  <a:lumMod val="65000"/>
                  <a:lumOff val="35000"/>
                </a:schemeClr>
              </a:solidFill>
            </a:endParaRPr>
          </a:p>
        </p:txBody>
      </p:sp>
      <p:sp>
        <p:nvSpPr>
          <p:cNvPr id="3" name="TextBox 2"/>
          <p:cNvSpPr txBox="1"/>
          <p:nvPr/>
        </p:nvSpPr>
        <p:spPr>
          <a:xfrm>
            <a:off x="1762298" y="814655"/>
            <a:ext cx="8462357" cy="923330"/>
          </a:xfrm>
          <a:prstGeom prst="rect">
            <a:avLst/>
          </a:prstGeom>
          <a:noFill/>
        </p:spPr>
        <p:txBody>
          <a:bodyPr wrap="square" rtlCol="0">
            <a:spAutoFit/>
          </a:bodyPr>
          <a:lstStyle/>
          <a:p>
            <a:r>
              <a:rPr lang="es-ES" dirty="0" err="1" smtClean="0">
                <a:hlinkClick r:id="rId4"/>
              </a:rPr>
              <a:t>Introduction</a:t>
            </a:r>
            <a:r>
              <a:rPr lang="es-ES" dirty="0" smtClean="0">
                <a:hlinkClick r:id="rId4"/>
              </a:rPr>
              <a:t> to </a:t>
            </a:r>
            <a:r>
              <a:rPr lang="es-ES" dirty="0" err="1" smtClean="0">
                <a:hlinkClick r:id="rId4"/>
              </a:rPr>
              <a:t>Service</a:t>
            </a:r>
            <a:r>
              <a:rPr lang="es-ES" dirty="0" smtClean="0">
                <a:hlinkClick r:id="rId4"/>
              </a:rPr>
              <a:t> </a:t>
            </a:r>
            <a:r>
              <a:rPr lang="es-ES" dirty="0" err="1" smtClean="0">
                <a:hlinkClick r:id="rId4"/>
              </a:rPr>
              <a:t>Fabric</a:t>
            </a:r>
            <a:r>
              <a:rPr lang="es-ES" dirty="0" smtClean="0">
                <a:hlinkClick r:id="rId4"/>
              </a:rPr>
              <a:t> </a:t>
            </a:r>
            <a:r>
              <a:rPr lang="es-ES" dirty="0" err="1" smtClean="0">
                <a:hlinkClick r:id="rId4"/>
              </a:rPr>
              <a:t>design</a:t>
            </a:r>
            <a:r>
              <a:rPr lang="es-ES" dirty="0" smtClean="0">
                <a:hlinkClick r:id="rId4"/>
              </a:rPr>
              <a:t> </a:t>
            </a:r>
            <a:r>
              <a:rPr lang="es-ES" dirty="0" err="1" smtClean="0">
                <a:hlinkClick r:id="rId4"/>
              </a:rPr>
              <a:t>patterns</a:t>
            </a:r>
            <a:endParaRPr lang="es-ES" dirty="0" smtClean="0"/>
          </a:p>
          <a:p>
            <a:r>
              <a:rPr lang="es-ES" dirty="0" smtClean="0">
                <a:hlinkClick r:id="rId5"/>
              </a:rPr>
              <a:t>A </a:t>
            </a:r>
            <a:r>
              <a:rPr lang="es-ES" dirty="0" err="1" smtClean="0">
                <a:hlinkClick r:id="rId5"/>
              </a:rPr>
              <a:t>year</a:t>
            </a:r>
            <a:r>
              <a:rPr lang="es-ES" dirty="0" smtClean="0">
                <a:hlinkClick r:id="rId5"/>
              </a:rPr>
              <a:t> </a:t>
            </a:r>
            <a:r>
              <a:rPr lang="es-ES" dirty="0" err="1" smtClean="0">
                <a:hlinkClick r:id="rId5"/>
              </a:rPr>
              <a:t>into</a:t>
            </a:r>
            <a:r>
              <a:rPr lang="es-ES" dirty="0" smtClean="0">
                <a:hlinkClick r:id="rId5"/>
              </a:rPr>
              <a:t> </a:t>
            </a:r>
            <a:r>
              <a:rPr lang="es-ES" dirty="0" err="1" smtClean="0">
                <a:hlinkClick r:id="rId5"/>
              </a:rPr>
              <a:t>Akka.Net</a:t>
            </a:r>
            <a:r>
              <a:rPr lang="es-ES" dirty="0" smtClean="0"/>
              <a:t/>
            </a:r>
            <a:br>
              <a:rPr lang="es-ES" dirty="0" smtClean="0"/>
            </a:br>
            <a:r>
              <a:rPr lang="es-ES" dirty="0" smtClean="0">
                <a:hlinkClick r:id="rId6"/>
              </a:rPr>
              <a:t>Real time marketing </a:t>
            </a:r>
            <a:r>
              <a:rPr lang="es-ES" dirty="0" err="1" smtClean="0">
                <a:hlinkClick r:id="rId6"/>
              </a:rPr>
              <a:t>automation</a:t>
            </a:r>
            <a:r>
              <a:rPr lang="es-ES" dirty="0" smtClean="0">
                <a:hlinkClick r:id="rId6"/>
              </a:rPr>
              <a:t> </a:t>
            </a:r>
            <a:r>
              <a:rPr lang="es-ES" dirty="0" err="1" smtClean="0">
                <a:hlinkClick r:id="rId6"/>
              </a:rPr>
              <a:t>with</a:t>
            </a:r>
            <a:r>
              <a:rPr lang="es-ES" dirty="0" smtClean="0">
                <a:hlinkClick r:id="rId6"/>
              </a:rPr>
              <a:t> </a:t>
            </a:r>
            <a:r>
              <a:rPr lang="es-ES" dirty="0" err="1" smtClean="0">
                <a:hlinkClick r:id="rId6"/>
              </a:rPr>
              <a:t>Akka</a:t>
            </a:r>
            <a:endParaRPr lang="es-ES" dirty="0"/>
          </a:p>
        </p:txBody>
      </p:sp>
    </p:spTree>
    <p:extLst>
      <p:ext uri="{BB962C8B-B14F-4D97-AF65-F5344CB8AC3E}">
        <p14:creationId xmlns:p14="http://schemas.microsoft.com/office/powerpoint/2010/main" val="216516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grpSp>
        <p:nvGrpSpPr>
          <p:cNvPr id="17" name="Group 16"/>
          <p:cNvGrpSpPr/>
          <p:nvPr>
            <p:custDataLst>
              <p:custData r:id="rId1"/>
            </p:custDataLst>
          </p:nvPr>
        </p:nvGrpSpPr>
        <p:grpSpPr>
          <a:xfrm>
            <a:off x="4561831" y="1266370"/>
            <a:ext cx="2814900" cy="5381164"/>
            <a:chOff x="4551141" y="1101828"/>
            <a:chExt cx="2814900" cy="5381164"/>
          </a:xfrm>
        </p:grpSpPr>
        <p:sp>
          <p:nvSpPr>
            <p:cNvPr id="18" name="Octagon 17"/>
            <p:cNvSpPr/>
            <p:nvPr/>
          </p:nvSpPr>
          <p:spPr>
            <a:xfrm>
              <a:off x="4551141" y="1101828"/>
              <a:ext cx="2814899" cy="5381164"/>
            </a:xfrm>
            <a:prstGeom prst="octagon">
              <a:avLst>
                <a:gd name="adj" fmla="val 5708"/>
              </a:avLst>
            </a:prstGeom>
            <a:solidFill>
              <a:srgbClr val="292929">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TextBox 18"/>
            <p:cNvSpPr txBox="1"/>
            <p:nvPr/>
          </p:nvSpPr>
          <p:spPr>
            <a:xfrm>
              <a:off x="5393773" y="4440731"/>
              <a:ext cx="1143070" cy="523220"/>
            </a:xfrm>
            <a:prstGeom prst="rect">
              <a:avLst/>
            </a:prstGeom>
            <a:noFill/>
          </p:spPr>
          <p:txBody>
            <a:bodyPr wrap="none" rtlCol="0">
              <a:spAutoFit/>
            </a:bodyPr>
            <a:lstStyle/>
            <a:p>
              <a:r>
                <a:rPr lang="sv-SE" sz="2800" b="1" dirty="0" smtClean="0"/>
                <a:t>Server</a:t>
              </a:r>
              <a:endParaRPr lang="sv-SE" b="1" dirty="0"/>
            </a:p>
          </p:txBody>
        </p:sp>
        <p:sp>
          <p:nvSpPr>
            <p:cNvPr id="20" name="Octagon 14"/>
            <p:cNvSpPr/>
            <p:nvPr/>
          </p:nvSpPr>
          <p:spPr>
            <a:xfrm>
              <a:off x="4711816" y="1101828"/>
              <a:ext cx="2654225" cy="5381164"/>
            </a:xfrm>
            <a:custGeom>
              <a:avLst/>
              <a:gdLst>
                <a:gd name="connsiteX0" fmla="*/ 0 w 2814899"/>
                <a:gd name="connsiteY0" fmla="*/ 160674 h 5381164"/>
                <a:gd name="connsiteX1" fmla="*/ 160674 w 2814899"/>
                <a:gd name="connsiteY1" fmla="*/ 0 h 5381164"/>
                <a:gd name="connsiteX2" fmla="*/ 2654225 w 2814899"/>
                <a:gd name="connsiteY2" fmla="*/ 0 h 5381164"/>
                <a:gd name="connsiteX3" fmla="*/ 2814899 w 2814899"/>
                <a:gd name="connsiteY3" fmla="*/ 160674 h 5381164"/>
                <a:gd name="connsiteX4" fmla="*/ 2814899 w 2814899"/>
                <a:gd name="connsiteY4" fmla="*/ 5220490 h 5381164"/>
                <a:gd name="connsiteX5" fmla="*/ 2654225 w 2814899"/>
                <a:gd name="connsiteY5" fmla="*/ 5381164 h 5381164"/>
                <a:gd name="connsiteX6" fmla="*/ 160674 w 2814899"/>
                <a:gd name="connsiteY6" fmla="*/ 5381164 h 5381164"/>
                <a:gd name="connsiteX7" fmla="*/ 0 w 2814899"/>
                <a:gd name="connsiteY7" fmla="*/ 5220490 h 5381164"/>
                <a:gd name="connsiteX8" fmla="*/ 0 w 2814899"/>
                <a:gd name="connsiteY8" fmla="*/ 160674 h 5381164"/>
                <a:gd name="connsiteX0" fmla="*/ 0 w 2814899"/>
                <a:gd name="connsiteY0" fmla="*/ 164330 h 5384820"/>
                <a:gd name="connsiteX1" fmla="*/ 160674 w 2814899"/>
                <a:gd name="connsiteY1" fmla="*/ 3656 h 5384820"/>
                <a:gd name="connsiteX2" fmla="*/ 1335039 w 2814899"/>
                <a:gd name="connsiteY2" fmla="*/ 0 h 5384820"/>
                <a:gd name="connsiteX3" fmla="*/ 2654225 w 2814899"/>
                <a:gd name="connsiteY3" fmla="*/ 3656 h 5384820"/>
                <a:gd name="connsiteX4" fmla="*/ 2814899 w 2814899"/>
                <a:gd name="connsiteY4" fmla="*/ 164330 h 5384820"/>
                <a:gd name="connsiteX5" fmla="*/ 2814899 w 2814899"/>
                <a:gd name="connsiteY5" fmla="*/ 5224146 h 5384820"/>
                <a:gd name="connsiteX6" fmla="*/ 2654225 w 2814899"/>
                <a:gd name="connsiteY6" fmla="*/ 5384820 h 5384820"/>
                <a:gd name="connsiteX7" fmla="*/ 160674 w 2814899"/>
                <a:gd name="connsiteY7" fmla="*/ 5384820 h 5384820"/>
                <a:gd name="connsiteX8" fmla="*/ 0 w 2814899"/>
                <a:gd name="connsiteY8" fmla="*/ 5224146 h 5384820"/>
                <a:gd name="connsiteX9" fmla="*/ 0 w 2814899"/>
                <a:gd name="connsiteY9" fmla="*/ 164330 h 5384820"/>
                <a:gd name="connsiteX0" fmla="*/ 0 w 2814899"/>
                <a:gd name="connsiteY0" fmla="*/ 164330 h 5384820"/>
                <a:gd name="connsiteX1" fmla="*/ 1335039 w 2814899"/>
                <a:gd name="connsiteY1" fmla="*/ 0 h 5384820"/>
                <a:gd name="connsiteX2" fmla="*/ 2654225 w 2814899"/>
                <a:gd name="connsiteY2" fmla="*/ 3656 h 5384820"/>
                <a:gd name="connsiteX3" fmla="*/ 2814899 w 2814899"/>
                <a:gd name="connsiteY3" fmla="*/ 164330 h 5384820"/>
                <a:gd name="connsiteX4" fmla="*/ 2814899 w 2814899"/>
                <a:gd name="connsiteY4" fmla="*/ 5224146 h 5384820"/>
                <a:gd name="connsiteX5" fmla="*/ 2654225 w 2814899"/>
                <a:gd name="connsiteY5" fmla="*/ 5384820 h 5384820"/>
                <a:gd name="connsiteX6" fmla="*/ 160674 w 2814899"/>
                <a:gd name="connsiteY6" fmla="*/ 5384820 h 5384820"/>
                <a:gd name="connsiteX7" fmla="*/ 0 w 2814899"/>
                <a:gd name="connsiteY7" fmla="*/ 5224146 h 5384820"/>
                <a:gd name="connsiteX8" fmla="*/ 0 w 2814899"/>
                <a:gd name="connsiteY8" fmla="*/ 164330 h 5384820"/>
                <a:gd name="connsiteX0" fmla="*/ 0 w 2814899"/>
                <a:gd name="connsiteY0" fmla="*/ 160674 h 5381164"/>
                <a:gd name="connsiteX1" fmla="*/ 2654225 w 2814899"/>
                <a:gd name="connsiteY1" fmla="*/ 0 h 5381164"/>
                <a:gd name="connsiteX2" fmla="*/ 2814899 w 2814899"/>
                <a:gd name="connsiteY2" fmla="*/ 160674 h 5381164"/>
                <a:gd name="connsiteX3" fmla="*/ 2814899 w 2814899"/>
                <a:gd name="connsiteY3" fmla="*/ 5220490 h 5381164"/>
                <a:gd name="connsiteX4" fmla="*/ 2654225 w 2814899"/>
                <a:gd name="connsiteY4" fmla="*/ 5381164 h 5381164"/>
                <a:gd name="connsiteX5" fmla="*/ 160674 w 2814899"/>
                <a:gd name="connsiteY5" fmla="*/ 5381164 h 5381164"/>
                <a:gd name="connsiteX6" fmla="*/ 0 w 2814899"/>
                <a:gd name="connsiteY6" fmla="*/ 5220490 h 5381164"/>
                <a:gd name="connsiteX7" fmla="*/ 0 w 2814899"/>
                <a:gd name="connsiteY7" fmla="*/ 160674 h 5381164"/>
                <a:gd name="connsiteX0" fmla="*/ 0 w 2814899"/>
                <a:gd name="connsiteY0" fmla="*/ 5220490 h 5381164"/>
                <a:gd name="connsiteX1" fmla="*/ 2654225 w 2814899"/>
                <a:gd name="connsiteY1" fmla="*/ 0 h 5381164"/>
                <a:gd name="connsiteX2" fmla="*/ 2814899 w 2814899"/>
                <a:gd name="connsiteY2" fmla="*/ 160674 h 5381164"/>
                <a:gd name="connsiteX3" fmla="*/ 2814899 w 2814899"/>
                <a:gd name="connsiteY3" fmla="*/ 5220490 h 5381164"/>
                <a:gd name="connsiteX4" fmla="*/ 2654225 w 2814899"/>
                <a:gd name="connsiteY4" fmla="*/ 5381164 h 5381164"/>
                <a:gd name="connsiteX5" fmla="*/ 160674 w 2814899"/>
                <a:gd name="connsiteY5" fmla="*/ 5381164 h 5381164"/>
                <a:gd name="connsiteX6" fmla="*/ 0 w 2814899"/>
                <a:gd name="connsiteY6" fmla="*/ 5220490 h 5381164"/>
                <a:gd name="connsiteX0" fmla="*/ 0 w 2654225"/>
                <a:gd name="connsiteY0" fmla="*/ 5381164 h 5381164"/>
                <a:gd name="connsiteX1" fmla="*/ 2493551 w 2654225"/>
                <a:gd name="connsiteY1" fmla="*/ 0 h 5381164"/>
                <a:gd name="connsiteX2" fmla="*/ 2654225 w 2654225"/>
                <a:gd name="connsiteY2" fmla="*/ 160674 h 5381164"/>
                <a:gd name="connsiteX3" fmla="*/ 2654225 w 2654225"/>
                <a:gd name="connsiteY3" fmla="*/ 5220490 h 5381164"/>
                <a:gd name="connsiteX4" fmla="*/ 2493551 w 2654225"/>
                <a:gd name="connsiteY4" fmla="*/ 5381164 h 5381164"/>
                <a:gd name="connsiteX5" fmla="*/ 0 w 2654225"/>
                <a:gd name="connsiteY5" fmla="*/ 5381164 h 538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4225" h="5381164">
                  <a:moveTo>
                    <a:pt x="0" y="5381164"/>
                  </a:moveTo>
                  <a:lnTo>
                    <a:pt x="2493551" y="0"/>
                  </a:lnTo>
                  <a:lnTo>
                    <a:pt x="2654225" y="160674"/>
                  </a:lnTo>
                  <a:lnTo>
                    <a:pt x="2654225" y="5220490"/>
                  </a:lnTo>
                  <a:lnTo>
                    <a:pt x="2493551" y="5381164"/>
                  </a:lnTo>
                  <a:lnTo>
                    <a:pt x="0" y="5381164"/>
                  </a:lnTo>
                  <a:close/>
                </a:path>
              </a:pathLst>
            </a:cu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1" name="Group 20"/>
            <p:cNvGrpSpPr/>
            <p:nvPr/>
          </p:nvGrpSpPr>
          <p:grpSpPr>
            <a:xfrm>
              <a:off x="4896471" y="1743598"/>
              <a:ext cx="2126756" cy="4409423"/>
              <a:chOff x="1567014" y="2095750"/>
              <a:chExt cx="1300011" cy="2695325"/>
            </a:xfrm>
          </p:grpSpPr>
          <p:sp>
            <p:nvSpPr>
              <p:cNvPr id="22" name="Rounded Rectangle 21"/>
              <p:cNvSpPr/>
              <p:nvPr/>
            </p:nvSpPr>
            <p:spPr>
              <a:xfrm>
                <a:off x="1568551" y="2095750"/>
                <a:ext cx="1298474" cy="258050"/>
              </a:xfrm>
              <a:prstGeom prst="roundRect">
                <a:avLst/>
              </a:prstGeom>
              <a:solidFill>
                <a:srgbClr val="637B9B">
                  <a:alpha val="23000"/>
                </a:srgb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1400" b="1" dirty="0"/>
              </a:p>
            </p:txBody>
          </p:sp>
          <p:sp>
            <p:nvSpPr>
              <p:cNvPr id="23" name="Oval 22"/>
              <p:cNvSpPr/>
              <p:nvPr/>
            </p:nvSpPr>
            <p:spPr>
              <a:xfrm>
                <a:off x="2084438" y="4524375"/>
                <a:ext cx="266700" cy="266700"/>
              </a:xfrm>
              <a:prstGeom prst="ellipse">
                <a:avLst/>
              </a:prstGeom>
              <a:solidFill>
                <a:srgbClr val="43BFF7">
                  <a:alpha val="9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a:p>
            </p:txBody>
          </p:sp>
          <p:sp>
            <p:nvSpPr>
              <p:cNvPr id="24" name="Rounded Rectangle 23"/>
              <p:cNvSpPr/>
              <p:nvPr/>
            </p:nvSpPr>
            <p:spPr>
              <a:xfrm>
                <a:off x="1568551" y="2524750"/>
                <a:ext cx="1298474" cy="258050"/>
              </a:xfrm>
              <a:prstGeom prst="roundRect">
                <a:avLst/>
              </a:prstGeom>
              <a:solidFill>
                <a:srgbClr val="637B9B">
                  <a:alpha val="23000"/>
                </a:srgb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1400" b="1" dirty="0"/>
              </a:p>
            </p:txBody>
          </p:sp>
          <p:sp>
            <p:nvSpPr>
              <p:cNvPr id="25" name="Rounded Rectangle 24"/>
              <p:cNvSpPr/>
              <p:nvPr/>
            </p:nvSpPr>
            <p:spPr>
              <a:xfrm>
                <a:off x="1568551" y="2953750"/>
                <a:ext cx="1298474" cy="258050"/>
              </a:xfrm>
              <a:prstGeom prst="roundRect">
                <a:avLst/>
              </a:prstGeom>
              <a:solidFill>
                <a:srgbClr val="637B9B">
                  <a:alpha val="23000"/>
                </a:srgb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1400" b="1" dirty="0"/>
              </a:p>
            </p:txBody>
          </p:sp>
          <p:sp>
            <p:nvSpPr>
              <p:cNvPr id="26" name="Rounded Rectangle 25"/>
              <p:cNvSpPr/>
              <p:nvPr/>
            </p:nvSpPr>
            <p:spPr>
              <a:xfrm>
                <a:off x="1567014" y="3382750"/>
                <a:ext cx="1298474" cy="258050"/>
              </a:xfrm>
              <a:prstGeom prst="roundRect">
                <a:avLst/>
              </a:prstGeom>
              <a:solidFill>
                <a:srgbClr val="637B9B">
                  <a:alpha val="23000"/>
                </a:srgb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1400" b="1" dirty="0"/>
              </a:p>
            </p:txBody>
          </p:sp>
          <p:sp>
            <p:nvSpPr>
              <p:cNvPr id="27" name="Rounded Rectangle 26"/>
              <p:cNvSpPr/>
              <p:nvPr/>
            </p:nvSpPr>
            <p:spPr>
              <a:xfrm>
                <a:off x="1567014" y="4311750"/>
                <a:ext cx="1298474" cy="84600"/>
              </a:xfrm>
              <a:prstGeom prst="roundRect">
                <a:avLst/>
              </a:prstGeom>
              <a:solidFill>
                <a:srgbClr val="637B9B">
                  <a:alpha val="21000"/>
                </a:srgb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1400" b="1" dirty="0"/>
              </a:p>
            </p:txBody>
          </p:sp>
          <p:sp>
            <p:nvSpPr>
              <p:cNvPr id="28" name="Rounded Rectangle 27"/>
              <p:cNvSpPr/>
              <p:nvPr/>
            </p:nvSpPr>
            <p:spPr>
              <a:xfrm>
                <a:off x="1567014" y="4139550"/>
                <a:ext cx="1298474" cy="84600"/>
              </a:xfrm>
              <a:prstGeom prst="roundRect">
                <a:avLst/>
              </a:prstGeom>
              <a:solidFill>
                <a:srgbClr val="637B9B">
                  <a:alpha val="21000"/>
                </a:srgbClr>
              </a:solidFill>
              <a:ln w="38100">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1400" b="1" dirty="0"/>
              </a:p>
            </p:txBody>
          </p:sp>
        </p:grpSp>
      </p:grpSp>
    </p:spTree>
    <p:extLst>
      <p:ext uri="{BB962C8B-B14F-4D97-AF65-F5344CB8AC3E}">
        <p14:creationId xmlns:p14="http://schemas.microsoft.com/office/powerpoint/2010/main" val="2779909520"/>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grpSp>
        <p:nvGrpSpPr>
          <p:cNvPr id="9" name="Group 8"/>
          <p:cNvGrpSpPr/>
          <p:nvPr/>
        </p:nvGrpSpPr>
        <p:grpSpPr>
          <a:xfrm>
            <a:off x="4662738" y="3956952"/>
            <a:ext cx="2613089" cy="2613088"/>
            <a:chOff x="4662738" y="3956952"/>
            <a:chExt cx="2613089" cy="2613088"/>
          </a:xfrm>
        </p:grpSpPr>
        <p:sp>
          <p:nvSpPr>
            <p:cNvPr id="50" name="Freeform 49"/>
            <p:cNvSpPr/>
            <p:nvPr/>
          </p:nvSpPr>
          <p:spPr>
            <a:xfrm>
              <a:off x="4662738" y="3956952"/>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2" name="Octagon 1"/>
            <p:cNvSpPr/>
            <p:nvPr/>
          </p:nvSpPr>
          <p:spPr>
            <a:xfrm>
              <a:off x="4925701" y="4230737"/>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 name="Oval 3"/>
            <p:cNvSpPr/>
            <p:nvPr/>
          </p:nvSpPr>
          <p:spPr>
            <a:xfrm>
              <a:off x="5167349" y="4439883"/>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TextBox 50"/>
            <p:cNvSpPr txBox="1"/>
            <p:nvPr/>
          </p:nvSpPr>
          <p:spPr>
            <a:xfrm>
              <a:off x="5524288" y="5000665"/>
              <a:ext cx="889987" cy="523220"/>
            </a:xfrm>
            <a:prstGeom prst="rect">
              <a:avLst/>
            </a:prstGeom>
            <a:noFill/>
          </p:spPr>
          <p:txBody>
            <a:bodyPr wrap="none" rtlCol="0">
              <a:spAutoFit/>
            </a:bodyPr>
            <a:lstStyle/>
            <a:p>
              <a:r>
                <a:rPr lang="sv-SE" sz="2800" b="1" dirty="0" smtClean="0"/>
                <a:t>CPU</a:t>
              </a:r>
              <a:endParaRPr lang="sv-SE" b="1" dirty="0"/>
            </a:p>
          </p:txBody>
        </p:sp>
        <p:sp>
          <p:nvSpPr>
            <p:cNvPr id="17" name="Octagon 16"/>
            <p:cNvSpPr/>
            <p:nvPr/>
          </p:nvSpPr>
          <p:spPr>
            <a:xfrm>
              <a:off x="5167349" y="4230737"/>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Tree>
    <p:extLst>
      <p:ext uri="{BB962C8B-B14F-4D97-AF65-F5344CB8AC3E}">
        <p14:creationId xmlns:p14="http://schemas.microsoft.com/office/powerpoint/2010/main" val="2138792621"/>
      </p:ext>
    </p:extLst>
  </p:cSld>
  <p:clrMapOvr>
    <a:masterClrMapping/>
  </p:clrMapOvr>
  <p:transition spd="slow">
    <p:push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grpSp>
        <p:nvGrpSpPr>
          <p:cNvPr id="8" name="Processor"/>
          <p:cNvGrpSpPr/>
          <p:nvPr/>
        </p:nvGrpSpPr>
        <p:grpSpPr>
          <a:xfrm>
            <a:off x="4662738" y="3954548"/>
            <a:ext cx="2613089" cy="2613088"/>
            <a:chOff x="4662738" y="3954548"/>
            <a:chExt cx="2613089" cy="2613088"/>
          </a:xfrm>
        </p:grpSpPr>
        <p:grpSp>
          <p:nvGrpSpPr>
            <p:cNvPr id="10" name="Group 9"/>
            <p:cNvGrpSpPr/>
            <p:nvPr/>
          </p:nvGrpSpPr>
          <p:grpSpPr>
            <a:xfrm>
              <a:off x="4662738" y="3954548"/>
              <a:ext cx="2613089" cy="2613088"/>
              <a:chOff x="2500643" y="316321"/>
              <a:chExt cx="2613089" cy="2613088"/>
            </a:xfrm>
          </p:grpSpPr>
          <p:sp>
            <p:nvSpPr>
              <p:cNvPr id="16" name="Freeform 15"/>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18" name="Octagon 17"/>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Oval 19"/>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1" name="Group 10"/>
            <p:cNvGrpSpPr/>
            <p:nvPr/>
          </p:nvGrpSpPr>
          <p:grpSpPr>
            <a:xfrm>
              <a:off x="5256455" y="4551259"/>
              <a:ext cx="1416559" cy="1417223"/>
              <a:chOff x="1753933" y="2029826"/>
              <a:chExt cx="1416559" cy="1417223"/>
            </a:xfrm>
          </p:grpSpPr>
          <p:sp>
            <p:nvSpPr>
              <p:cNvPr id="12" name="Rounded Rectangle 11"/>
              <p:cNvSpPr/>
              <p:nvPr/>
            </p:nvSpPr>
            <p:spPr>
              <a:xfrm>
                <a:off x="1753933" y="2029826"/>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13" name="Rounded Rectangle 12"/>
              <p:cNvSpPr/>
              <p:nvPr/>
            </p:nvSpPr>
            <p:spPr>
              <a:xfrm>
                <a:off x="2495550" y="2029826"/>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4" name="Rounded Rectangle 13"/>
              <p:cNvSpPr/>
              <p:nvPr/>
            </p:nvSpPr>
            <p:spPr>
              <a:xfrm>
                <a:off x="1753933" y="2771775"/>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15" name="Rounded Rectangle 14"/>
              <p:cNvSpPr/>
              <p:nvPr/>
            </p:nvSpPr>
            <p:spPr>
              <a:xfrm>
                <a:off x="2495550" y="2771775"/>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spTree>
    <p:extLst>
      <p:ext uri="{BB962C8B-B14F-4D97-AF65-F5344CB8AC3E}">
        <p14:creationId xmlns:p14="http://schemas.microsoft.com/office/powerpoint/2010/main" val="258967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1497204"/>
          </a:xfrm>
          <a:prstGeom prst="rect">
            <a:avLst/>
          </a:prstGeom>
          <a:solidFill>
            <a:srgbClr val="DB5151"/>
          </a:solidFill>
          <a:ln w="85725" cap="rnd">
            <a:no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b="1">
              <a:solidFill>
                <a:schemeClr val="tx1"/>
              </a:solidFill>
            </a:endParaRPr>
          </a:p>
        </p:txBody>
      </p:sp>
      <p:sp>
        <p:nvSpPr>
          <p:cNvPr id="5" name="Rectangle 4"/>
          <p:cNvSpPr/>
          <p:nvPr/>
        </p:nvSpPr>
        <p:spPr>
          <a:xfrm>
            <a:off x="0" y="1497204"/>
            <a:ext cx="12192000" cy="5360796"/>
          </a:xfrm>
          <a:prstGeom prst="rect">
            <a:avLst/>
          </a:pr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Title 1"/>
          <p:cNvSpPr>
            <a:spLocks noGrp="1"/>
          </p:cNvSpPr>
          <p:nvPr>
            <p:ph type="title"/>
          </p:nvPr>
        </p:nvSpPr>
        <p:spPr/>
        <p:txBody>
          <a:bodyPr/>
          <a:lstStyle/>
          <a:p>
            <a:pPr algn="ctr"/>
            <a:r>
              <a:rPr lang="sv-SE" b="1" dirty="0" smtClean="0"/>
              <a:t>Ley de Moore</a:t>
            </a:r>
            <a:endParaRPr lang="sv-SE" b="1" dirty="0"/>
          </a:p>
        </p:txBody>
      </p:sp>
      <p:sp>
        <p:nvSpPr>
          <p:cNvPr id="8" name="Rectangle 7"/>
          <p:cNvSpPr/>
          <p:nvPr/>
        </p:nvSpPr>
        <p:spPr>
          <a:xfrm>
            <a:off x="0" y="5284269"/>
            <a:ext cx="12192000" cy="1573731"/>
          </a:xfrm>
          <a:prstGeom prst="rect">
            <a:avLst/>
          </a:prstGeom>
          <a:solidFill>
            <a:srgbClr val="43BFF7"/>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sv-SE" sz="2800" b="1" dirty="0" smtClean="0">
                <a:solidFill>
                  <a:schemeClr val="tx1"/>
                </a:solidFill>
              </a:rPr>
              <a:t>Hemos llegado al límite de MHz para un procesador</a:t>
            </a:r>
            <a:br>
              <a:rPr lang="sv-SE" sz="2800" b="1" dirty="0" smtClean="0">
                <a:solidFill>
                  <a:schemeClr val="tx1"/>
                </a:solidFill>
              </a:rPr>
            </a:br>
            <a:r>
              <a:rPr lang="sv-SE" sz="1600" b="1" dirty="0" smtClean="0">
                <a:solidFill>
                  <a:schemeClr val="tx1"/>
                </a:solidFill>
              </a:rPr>
              <a:t>Así que ahora los ponemos juntitos y los llamamos ”cores”</a:t>
            </a:r>
            <a:endParaRPr lang="sv-SE" sz="2800" b="1" dirty="0">
              <a:solidFill>
                <a:schemeClr val="tx1"/>
              </a:solidFill>
            </a:endParaRPr>
          </a:p>
        </p:txBody>
      </p:sp>
      <p:graphicFrame>
        <p:nvGraphicFramePr>
          <p:cNvPr id="11" name="Chart 10"/>
          <p:cNvGraphicFramePr>
            <a:graphicFrameLocks/>
          </p:cNvGraphicFramePr>
          <p:nvPr>
            <p:extLst>
              <p:ext uri="{D42A27DB-BD31-4B8C-83A1-F6EECF244321}">
                <p14:modId xmlns:p14="http://schemas.microsoft.com/office/powerpoint/2010/main" val="264706114"/>
              </p:ext>
            </p:extLst>
          </p:nvPr>
        </p:nvGraphicFramePr>
        <p:xfrm>
          <a:off x="0" y="1497204"/>
          <a:ext cx="12191999" cy="3787065"/>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p:cNvSpPr/>
          <p:nvPr/>
        </p:nvSpPr>
        <p:spPr>
          <a:xfrm>
            <a:off x="6162675" y="1994170"/>
            <a:ext cx="5714797" cy="2704290"/>
          </a:xfrm>
          <a:prstGeom prst="rect">
            <a:avLst/>
          </a:prstGeom>
          <a:solidFill>
            <a:schemeClr val="accent1">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41495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grpSp>
        <p:nvGrpSpPr>
          <p:cNvPr id="36" name="Processor"/>
          <p:cNvGrpSpPr/>
          <p:nvPr/>
        </p:nvGrpSpPr>
        <p:grpSpPr>
          <a:xfrm>
            <a:off x="4662738" y="3954548"/>
            <a:ext cx="2613089" cy="2613088"/>
            <a:chOff x="4662738" y="3954548"/>
            <a:chExt cx="2613089" cy="2613088"/>
          </a:xfrm>
        </p:grpSpPr>
        <p:grpSp>
          <p:nvGrpSpPr>
            <p:cNvPr id="37" name="Group 36"/>
            <p:cNvGrpSpPr/>
            <p:nvPr/>
          </p:nvGrpSpPr>
          <p:grpSpPr>
            <a:xfrm>
              <a:off x="4662738" y="3954548"/>
              <a:ext cx="2613089" cy="2613088"/>
              <a:chOff x="2500643" y="316321"/>
              <a:chExt cx="2613089" cy="2613088"/>
            </a:xfrm>
          </p:grpSpPr>
          <p:sp>
            <p:nvSpPr>
              <p:cNvPr id="43" name="Freeform 42"/>
              <p:cNvSpPr/>
              <p:nvPr/>
            </p:nvSpPr>
            <p:spPr>
              <a:xfrm>
                <a:off x="2500643" y="316321"/>
                <a:ext cx="2613089" cy="2613088"/>
              </a:xfrm>
              <a:custGeom>
                <a:avLst/>
                <a:gdLst>
                  <a:gd name="connsiteX0" fmla="*/ 675551 w 2613089"/>
                  <a:gd name="connsiteY0" fmla="*/ 2336863 h 2613088"/>
                  <a:gd name="connsiteX1" fmla="*/ 927753 w 2613089"/>
                  <a:gd name="connsiteY1" fmla="*/ 2336863 h 2613088"/>
                  <a:gd name="connsiteX2" fmla="*/ 801652 w 2613089"/>
                  <a:gd name="connsiteY2" fmla="*/ 2613088 h 2613088"/>
                  <a:gd name="connsiteX3" fmla="*/ 1012145 w 2613089"/>
                  <a:gd name="connsiteY3" fmla="*/ 2336862 h 2613088"/>
                  <a:gd name="connsiteX4" fmla="*/ 1264347 w 2613089"/>
                  <a:gd name="connsiteY4" fmla="*/ 2336862 h 2613088"/>
                  <a:gd name="connsiteX5" fmla="*/ 1138246 w 2613089"/>
                  <a:gd name="connsiteY5" fmla="*/ 2613087 h 2613088"/>
                  <a:gd name="connsiteX6" fmla="*/ 1685333 w 2613089"/>
                  <a:gd name="connsiteY6" fmla="*/ 2336861 h 2613088"/>
                  <a:gd name="connsiteX7" fmla="*/ 1937535 w 2613089"/>
                  <a:gd name="connsiteY7" fmla="*/ 2336861 h 2613088"/>
                  <a:gd name="connsiteX8" fmla="*/ 1811434 w 2613089"/>
                  <a:gd name="connsiteY8" fmla="*/ 2613086 h 2613088"/>
                  <a:gd name="connsiteX9" fmla="*/ 1348739 w 2613089"/>
                  <a:gd name="connsiteY9" fmla="*/ 2336860 h 2613088"/>
                  <a:gd name="connsiteX10" fmla="*/ 1600941 w 2613089"/>
                  <a:gd name="connsiteY10" fmla="*/ 2336860 h 2613088"/>
                  <a:gd name="connsiteX11" fmla="*/ 1474840 w 2613089"/>
                  <a:gd name="connsiteY11" fmla="*/ 2613085 h 2613088"/>
                  <a:gd name="connsiteX12" fmla="*/ 2336864 w 2613089"/>
                  <a:gd name="connsiteY12" fmla="*/ 1685332 h 2613088"/>
                  <a:gd name="connsiteX13" fmla="*/ 2613089 w 2613089"/>
                  <a:gd name="connsiteY13" fmla="*/ 1811433 h 2613088"/>
                  <a:gd name="connsiteX14" fmla="*/ 2336864 w 2613089"/>
                  <a:gd name="connsiteY14" fmla="*/ 1937534 h 2613088"/>
                  <a:gd name="connsiteX15" fmla="*/ 276227 w 2613089"/>
                  <a:gd name="connsiteY15" fmla="*/ 1685332 h 2613088"/>
                  <a:gd name="connsiteX16" fmla="*/ 276227 w 2613089"/>
                  <a:gd name="connsiteY16" fmla="*/ 1937534 h 2613088"/>
                  <a:gd name="connsiteX17" fmla="*/ 2 w 2613089"/>
                  <a:gd name="connsiteY17" fmla="*/ 1811433 h 2613088"/>
                  <a:gd name="connsiteX18" fmla="*/ 2336863 w 2613089"/>
                  <a:gd name="connsiteY18" fmla="*/ 1348738 h 2613088"/>
                  <a:gd name="connsiteX19" fmla="*/ 2613088 w 2613089"/>
                  <a:gd name="connsiteY19" fmla="*/ 1474839 h 2613088"/>
                  <a:gd name="connsiteX20" fmla="*/ 2336863 w 2613089"/>
                  <a:gd name="connsiteY20" fmla="*/ 1600940 h 2613088"/>
                  <a:gd name="connsiteX21" fmla="*/ 276228 w 2613089"/>
                  <a:gd name="connsiteY21" fmla="*/ 1348738 h 2613088"/>
                  <a:gd name="connsiteX22" fmla="*/ 276228 w 2613089"/>
                  <a:gd name="connsiteY22" fmla="*/ 1600940 h 2613088"/>
                  <a:gd name="connsiteX23" fmla="*/ 3 w 2613089"/>
                  <a:gd name="connsiteY23" fmla="*/ 1474839 h 2613088"/>
                  <a:gd name="connsiteX24" fmla="*/ 2336861 w 2613089"/>
                  <a:gd name="connsiteY24" fmla="*/ 1012144 h 2613088"/>
                  <a:gd name="connsiteX25" fmla="*/ 2613086 w 2613089"/>
                  <a:gd name="connsiteY25" fmla="*/ 1138245 h 2613088"/>
                  <a:gd name="connsiteX26" fmla="*/ 2336861 w 2613089"/>
                  <a:gd name="connsiteY26" fmla="*/ 1264346 h 2613088"/>
                  <a:gd name="connsiteX27" fmla="*/ 276226 w 2613089"/>
                  <a:gd name="connsiteY27" fmla="*/ 1012144 h 2613088"/>
                  <a:gd name="connsiteX28" fmla="*/ 276226 w 2613089"/>
                  <a:gd name="connsiteY28" fmla="*/ 1264346 h 2613088"/>
                  <a:gd name="connsiteX29" fmla="*/ 1 w 2613089"/>
                  <a:gd name="connsiteY29" fmla="*/ 1138245 h 2613088"/>
                  <a:gd name="connsiteX30" fmla="*/ 2336862 w 2613089"/>
                  <a:gd name="connsiteY30" fmla="*/ 675550 h 2613088"/>
                  <a:gd name="connsiteX31" fmla="*/ 2613087 w 2613089"/>
                  <a:gd name="connsiteY31" fmla="*/ 801651 h 2613088"/>
                  <a:gd name="connsiteX32" fmla="*/ 2336862 w 2613089"/>
                  <a:gd name="connsiteY32" fmla="*/ 927752 h 2613088"/>
                  <a:gd name="connsiteX33" fmla="*/ 276225 w 2613089"/>
                  <a:gd name="connsiteY33" fmla="*/ 675550 h 2613088"/>
                  <a:gd name="connsiteX34" fmla="*/ 276225 w 2613089"/>
                  <a:gd name="connsiteY34" fmla="*/ 927752 h 2613088"/>
                  <a:gd name="connsiteX35" fmla="*/ 0 w 2613089"/>
                  <a:gd name="connsiteY35" fmla="*/ 801651 h 2613088"/>
                  <a:gd name="connsiteX36" fmla="*/ 1138246 w 2613089"/>
                  <a:gd name="connsiteY36" fmla="*/ 3 h 2613088"/>
                  <a:gd name="connsiteX37" fmla="*/ 1264347 w 2613089"/>
                  <a:gd name="connsiteY37" fmla="*/ 276229 h 2613088"/>
                  <a:gd name="connsiteX38" fmla="*/ 1012145 w 2613089"/>
                  <a:gd name="connsiteY38" fmla="*/ 276229 h 2613088"/>
                  <a:gd name="connsiteX39" fmla="*/ 801652 w 2613089"/>
                  <a:gd name="connsiteY39" fmla="*/ 2 h 2613088"/>
                  <a:gd name="connsiteX40" fmla="*/ 927753 w 2613089"/>
                  <a:gd name="connsiteY40" fmla="*/ 276227 h 2613088"/>
                  <a:gd name="connsiteX41" fmla="*/ 675551 w 2613089"/>
                  <a:gd name="connsiteY41" fmla="*/ 276227 h 2613088"/>
                  <a:gd name="connsiteX42" fmla="*/ 1474840 w 2613089"/>
                  <a:gd name="connsiteY42" fmla="*/ 1 h 2613088"/>
                  <a:gd name="connsiteX43" fmla="*/ 1600941 w 2613089"/>
                  <a:gd name="connsiteY43" fmla="*/ 276227 h 2613088"/>
                  <a:gd name="connsiteX44" fmla="*/ 1348739 w 2613089"/>
                  <a:gd name="connsiteY44" fmla="*/ 276227 h 2613088"/>
                  <a:gd name="connsiteX45" fmla="*/ 1811434 w 2613089"/>
                  <a:gd name="connsiteY45" fmla="*/ 0 h 2613088"/>
                  <a:gd name="connsiteX46" fmla="*/ 1937535 w 2613089"/>
                  <a:gd name="connsiteY46" fmla="*/ 276226 h 2613088"/>
                  <a:gd name="connsiteX47" fmla="*/ 1685333 w 2613089"/>
                  <a:gd name="connsiteY47" fmla="*/ 276226 h 26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613089" h="2613088">
                    <a:moveTo>
                      <a:pt x="675551" y="2336863"/>
                    </a:moveTo>
                    <a:lnTo>
                      <a:pt x="927753" y="2336863"/>
                    </a:lnTo>
                    <a:lnTo>
                      <a:pt x="801652" y="2613088"/>
                    </a:lnTo>
                    <a:close/>
                    <a:moveTo>
                      <a:pt x="1012145" y="2336862"/>
                    </a:moveTo>
                    <a:lnTo>
                      <a:pt x="1264347" y="2336862"/>
                    </a:lnTo>
                    <a:lnTo>
                      <a:pt x="1138246" y="2613087"/>
                    </a:lnTo>
                    <a:close/>
                    <a:moveTo>
                      <a:pt x="1685333" y="2336861"/>
                    </a:moveTo>
                    <a:lnTo>
                      <a:pt x="1937535" y="2336861"/>
                    </a:lnTo>
                    <a:lnTo>
                      <a:pt x="1811434" y="2613086"/>
                    </a:lnTo>
                    <a:close/>
                    <a:moveTo>
                      <a:pt x="1348739" y="2336860"/>
                    </a:moveTo>
                    <a:lnTo>
                      <a:pt x="1600941" y="2336860"/>
                    </a:lnTo>
                    <a:lnTo>
                      <a:pt x="1474840" y="2613085"/>
                    </a:lnTo>
                    <a:close/>
                    <a:moveTo>
                      <a:pt x="2336864" y="1685332"/>
                    </a:moveTo>
                    <a:lnTo>
                      <a:pt x="2613089" y="1811433"/>
                    </a:lnTo>
                    <a:lnTo>
                      <a:pt x="2336864" y="1937534"/>
                    </a:lnTo>
                    <a:close/>
                    <a:moveTo>
                      <a:pt x="276227" y="1685332"/>
                    </a:moveTo>
                    <a:lnTo>
                      <a:pt x="276227" y="1937534"/>
                    </a:lnTo>
                    <a:lnTo>
                      <a:pt x="2" y="1811433"/>
                    </a:lnTo>
                    <a:close/>
                    <a:moveTo>
                      <a:pt x="2336863" y="1348738"/>
                    </a:moveTo>
                    <a:lnTo>
                      <a:pt x="2613088" y="1474839"/>
                    </a:lnTo>
                    <a:lnTo>
                      <a:pt x="2336863" y="1600940"/>
                    </a:lnTo>
                    <a:close/>
                    <a:moveTo>
                      <a:pt x="276228" y="1348738"/>
                    </a:moveTo>
                    <a:lnTo>
                      <a:pt x="276228" y="1600940"/>
                    </a:lnTo>
                    <a:lnTo>
                      <a:pt x="3" y="1474839"/>
                    </a:lnTo>
                    <a:close/>
                    <a:moveTo>
                      <a:pt x="2336861" y="1012144"/>
                    </a:moveTo>
                    <a:lnTo>
                      <a:pt x="2613086" y="1138245"/>
                    </a:lnTo>
                    <a:lnTo>
                      <a:pt x="2336861" y="1264346"/>
                    </a:lnTo>
                    <a:close/>
                    <a:moveTo>
                      <a:pt x="276226" y="1012144"/>
                    </a:moveTo>
                    <a:lnTo>
                      <a:pt x="276226" y="1264346"/>
                    </a:lnTo>
                    <a:lnTo>
                      <a:pt x="1" y="1138245"/>
                    </a:lnTo>
                    <a:close/>
                    <a:moveTo>
                      <a:pt x="2336862" y="675550"/>
                    </a:moveTo>
                    <a:lnTo>
                      <a:pt x="2613087" y="801651"/>
                    </a:lnTo>
                    <a:lnTo>
                      <a:pt x="2336862" y="927752"/>
                    </a:lnTo>
                    <a:close/>
                    <a:moveTo>
                      <a:pt x="276225" y="675550"/>
                    </a:moveTo>
                    <a:lnTo>
                      <a:pt x="276225" y="927752"/>
                    </a:lnTo>
                    <a:lnTo>
                      <a:pt x="0" y="801651"/>
                    </a:lnTo>
                    <a:close/>
                    <a:moveTo>
                      <a:pt x="1138246" y="3"/>
                    </a:moveTo>
                    <a:lnTo>
                      <a:pt x="1264347" y="276229"/>
                    </a:lnTo>
                    <a:lnTo>
                      <a:pt x="1012145" y="276229"/>
                    </a:lnTo>
                    <a:close/>
                    <a:moveTo>
                      <a:pt x="801652" y="2"/>
                    </a:moveTo>
                    <a:lnTo>
                      <a:pt x="927753" y="276227"/>
                    </a:lnTo>
                    <a:lnTo>
                      <a:pt x="675551" y="276227"/>
                    </a:lnTo>
                    <a:close/>
                    <a:moveTo>
                      <a:pt x="1474840" y="1"/>
                    </a:moveTo>
                    <a:lnTo>
                      <a:pt x="1600941" y="276227"/>
                    </a:lnTo>
                    <a:lnTo>
                      <a:pt x="1348739" y="276227"/>
                    </a:lnTo>
                    <a:close/>
                    <a:moveTo>
                      <a:pt x="1811434" y="0"/>
                    </a:moveTo>
                    <a:lnTo>
                      <a:pt x="1937535" y="276226"/>
                    </a:lnTo>
                    <a:lnTo>
                      <a:pt x="1685333" y="276226"/>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44" name="Octagon 43"/>
              <p:cNvSpPr/>
              <p:nvPr/>
            </p:nvSpPr>
            <p:spPr>
              <a:xfrm>
                <a:off x="2763606" y="590106"/>
                <a:ext cx="208716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Octagon 16"/>
              <p:cNvSpPr/>
              <p:nvPr/>
            </p:nvSpPr>
            <p:spPr>
              <a:xfrm>
                <a:off x="3005254" y="590106"/>
                <a:ext cx="1845514"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45514" h="2063077">
                    <a:moveTo>
                      <a:pt x="0" y="2063077"/>
                    </a:moveTo>
                    <a:lnTo>
                      <a:pt x="1603866" y="0"/>
                    </a:lnTo>
                    <a:lnTo>
                      <a:pt x="1845514" y="241648"/>
                    </a:lnTo>
                    <a:lnTo>
                      <a:pt x="1845514" y="1821429"/>
                    </a:lnTo>
                    <a:lnTo>
                      <a:pt x="1603866" y="2063077"/>
                    </a:lnTo>
                    <a:lnTo>
                      <a:pt x="0" y="2063077"/>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Oval 45"/>
              <p:cNvSpPr/>
              <p:nvPr/>
            </p:nvSpPr>
            <p:spPr>
              <a:xfrm>
                <a:off x="3005254" y="799252"/>
                <a:ext cx="178213" cy="178213"/>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38" name="Group 37"/>
            <p:cNvGrpSpPr/>
            <p:nvPr/>
          </p:nvGrpSpPr>
          <p:grpSpPr>
            <a:xfrm>
              <a:off x="5256455" y="4551259"/>
              <a:ext cx="1416559" cy="1417223"/>
              <a:chOff x="1753933" y="2029826"/>
              <a:chExt cx="1416559" cy="1417223"/>
            </a:xfrm>
          </p:grpSpPr>
          <p:sp>
            <p:nvSpPr>
              <p:cNvPr id="39" name="Rounded Rectangle 38"/>
              <p:cNvSpPr/>
              <p:nvPr/>
            </p:nvSpPr>
            <p:spPr>
              <a:xfrm>
                <a:off x="1753933" y="2029826"/>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sp>
            <p:nvSpPr>
              <p:cNvPr id="40" name="Rounded Rectangle 39"/>
              <p:cNvSpPr/>
              <p:nvPr/>
            </p:nvSpPr>
            <p:spPr>
              <a:xfrm>
                <a:off x="2495550" y="2029826"/>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41" name="Rounded Rectangle 40"/>
              <p:cNvSpPr/>
              <p:nvPr/>
            </p:nvSpPr>
            <p:spPr>
              <a:xfrm>
                <a:off x="1753933" y="2771775"/>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42" name="Rounded Rectangle 41"/>
              <p:cNvSpPr/>
              <p:nvPr/>
            </p:nvSpPr>
            <p:spPr>
              <a:xfrm>
                <a:off x="2495550" y="2771775"/>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grpSp>
      <p:grpSp>
        <p:nvGrpSpPr>
          <p:cNvPr id="17" name="ServiceSmall"/>
          <p:cNvGrpSpPr/>
          <p:nvPr/>
        </p:nvGrpSpPr>
        <p:grpSpPr>
          <a:xfrm>
            <a:off x="5261771" y="4551259"/>
            <a:ext cx="674942" cy="675274"/>
            <a:chOff x="5256455" y="4551259"/>
            <a:chExt cx="674942" cy="675274"/>
          </a:xfrm>
        </p:grpSpPr>
        <p:sp>
          <p:nvSpPr>
            <p:cNvPr id="18" name="Rounded Rectangle 17"/>
            <p:cNvSpPr/>
            <p:nvPr/>
          </p:nvSpPr>
          <p:spPr>
            <a:xfrm>
              <a:off x="5256455" y="4551259"/>
              <a:ext cx="674942" cy="675274"/>
            </a:xfrm>
            <a:prstGeom prst="roundRect">
              <a:avLst>
                <a:gd name="adj" fmla="val 6176"/>
              </a:avLst>
            </a:prstGeom>
            <a:solidFill>
              <a:schemeClr val="bg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grpSp>
          <p:nvGrpSpPr>
            <p:cNvPr id="19" name="Group 18"/>
            <p:cNvGrpSpPr/>
            <p:nvPr/>
          </p:nvGrpSpPr>
          <p:grpSpPr>
            <a:xfrm>
              <a:off x="5285997" y="4671638"/>
              <a:ext cx="615857" cy="434515"/>
              <a:chOff x="5282369" y="4601302"/>
              <a:chExt cx="615857" cy="434515"/>
            </a:xfrm>
          </p:grpSpPr>
          <p:cxnSp>
            <p:nvCxnSpPr>
              <p:cNvPr id="20" name="Straight Connector 19"/>
              <p:cNvCxnSpPr>
                <a:stCxn id="52" idx="3"/>
                <a:endCxn id="33" idx="7"/>
              </p:cNvCxnSpPr>
              <p:nvPr/>
            </p:nvCxnSpPr>
            <p:spPr>
              <a:xfrm flipH="1">
                <a:off x="5509189" y="4751096"/>
                <a:ext cx="52823" cy="54763"/>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21" name="Straight Connector 20"/>
              <p:cNvCxnSpPr>
                <a:stCxn id="33" idx="3"/>
                <a:endCxn id="32" idx="7"/>
              </p:cNvCxnSpPr>
              <p:nvPr/>
            </p:nvCxnSpPr>
            <p:spPr>
              <a:xfrm flipH="1">
                <a:off x="5429834" y="4858819"/>
                <a:ext cx="26395" cy="29513"/>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22" name="Straight Connector 21"/>
              <p:cNvCxnSpPr>
                <a:stCxn id="32" idx="3"/>
                <a:endCxn id="56" idx="7"/>
              </p:cNvCxnSpPr>
              <p:nvPr/>
            </p:nvCxnSpPr>
            <p:spPr>
              <a:xfrm flipH="1">
                <a:off x="5346297" y="4941292"/>
                <a:ext cx="30576" cy="29138"/>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23" name="Straight Connector 22"/>
              <p:cNvCxnSpPr>
                <a:stCxn id="33" idx="5"/>
                <a:endCxn id="31" idx="1"/>
              </p:cNvCxnSpPr>
              <p:nvPr/>
            </p:nvCxnSpPr>
            <p:spPr>
              <a:xfrm>
                <a:off x="5509189" y="4858819"/>
                <a:ext cx="28321" cy="30735"/>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24" name="Straight Connector 23"/>
              <p:cNvCxnSpPr>
                <a:stCxn id="32" idx="5"/>
                <a:endCxn id="30" idx="1"/>
              </p:cNvCxnSpPr>
              <p:nvPr/>
            </p:nvCxnSpPr>
            <p:spPr>
              <a:xfrm>
                <a:off x="5429834" y="4941292"/>
                <a:ext cx="26395" cy="30597"/>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25" name="Straight Connector 24"/>
              <p:cNvCxnSpPr>
                <a:stCxn id="34" idx="5"/>
                <a:endCxn id="47" idx="1"/>
              </p:cNvCxnSpPr>
              <p:nvPr/>
            </p:nvCxnSpPr>
            <p:spPr>
              <a:xfrm>
                <a:off x="5723154" y="4858819"/>
                <a:ext cx="30040" cy="30735"/>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26" name="Straight Connector 25"/>
              <p:cNvCxnSpPr>
                <a:stCxn id="47" idx="3"/>
                <a:endCxn id="48" idx="7"/>
              </p:cNvCxnSpPr>
              <p:nvPr/>
            </p:nvCxnSpPr>
            <p:spPr>
              <a:xfrm flipH="1">
                <a:off x="5725050" y="4942514"/>
                <a:ext cx="28144" cy="29209"/>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27" name="Straight Connector 26"/>
              <p:cNvCxnSpPr>
                <a:stCxn id="47" idx="4"/>
                <a:endCxn id="49" idx="0"/>
              </p:cNvCxnSpPr>
              <p:nvPr/>
            </p:nvCxnSpPr>
            <p:spPr>
              <a:xfrm>
                <a:off x="5779674" y="4953482"/>
                <a:ext cx="0" cy="7272"/>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28" name="Straight Connector 27"/>
              <p:cNvCxnSpPr>
                <a:stCxn id="52" idx="5"/>
                <a:endCxn id="34" idx="1"/>
              </p:cNvCxnSpPr>
              <p:nvPr/>
            </p:nvCxnSpPr>
            <p:spPr>
              <a:xfrm>
                <a:off x="5614972" y="4751096"/>
                <a:ext cx="55221" cy="54763"/>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29" name="Straight Connector 28"/>
              <p:cNvCxnSpPr>
                <a:stCxn id="47" idx="5"/>
                <a:endCxn id="50" idx="1"/>
              </p:cNvCxnSpPr>
              <p:nvPr/>
            </p:nvCxnSpPr>
            <p:spPr>
              <a:xfrm>
                <a:off x="5806154" y="4942514"/>
                <a:ext cx="28144" cy="29375"/>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30" name="Oval 29"/>
              <p:cNvSpPr/>
              <p:nvPr/>
            </p:nvSpPr>
            <p:spPr>
              <a:xfrm>
                <a:off x="5445261" y="4960920"/>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31" name="Oval 30"/>
              <p:cNvSpPr/>
              <p:nvPr/>
            </p:nvSpPr>
            <p:spPr>
              <a:xfrm>
                <a:off x="5526542" y="4878585"/>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32" name="Oval 31"/>
              <p:cNvSpPr/>
              <p:nvPr/>
            </p:nvSpPr>
            <p:spPr>
              <a:xfrm>
                <a:off x="5365905" y="4877364"/>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33" name="Oval 32"/>
              <p:cNvSpPr/>
              <p:nvPr/>
            </p:nvSpPr>
            <p:spPr>
              <a:xfrm>
                <a:off x="5445261" y="4794890"/>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34" name="Oval 33"/>
              <p:cNvSpPr/>
              <p:nvPr/>
            </p:nvSpPr>
            <p:spPr>
              <a:xfrm>
                <a:off x="5659225" y="4794890"/>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47" name="Oval 46"/>
              <p:cNvSpPr/>
              <p:nvPr/>
            </p:nvSpPr>
            <p:spPr>
              <a:xfrm>
                <a:off x="5742225" y="4878585"/>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48" name="Oval 47"/>
              <p:cNvSpPr/>
              <p:nvPr/>
            </p:nvSpPr>
            <p:spPr>
              <a:xfrm>
                <a:off x="5661121" y="4960754"/>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49" name="Oval 48"/>
              <p:cNvSpPr/>
              <p:nvPr/>
            </p:nvSpPr>
            <p:spPr>
              <a:xfrm>
                <a:off x="5742225" y="4960754"/>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50" name="Oval 49"/>
              <p:cNvSpPr/>
              <p:nvPr/>
            </p:nvSpPr>
            <p:spPr>
              <a:xfrm>
                <a:off x="5823329" y="4960920"/>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cxnSp>
            <p:nvCxnSpPr>
              <p:cNvPr id="51" name="Straight Connector 50"/>
              <p:cNvCxnSpPr>
                <a:stCxn id="55" idx="3"/>
                <a:endCxn id="52" idx="7"/>
              </p:cNvCxnSpPr>
              <p:nvPr/>
            </p:nvCxnSpPr>
            <p:spPr>
              <a:xfrm flipH="1">
                <a:off x="5614972" y="4665230"/>
                <a:ext cx="30637" cy="32905"/>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52" name="Oval 51"/>
              <p:cNvSpPr/>
              <p:nvPr/>
            </p:nvSpPr>
            <p:spPr>
              <a:xfrm>
                <a:off x="5551044" y="4687167"/>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cxnSp>
            <p:nvCxnSpPr>
              <p:cNvPr id="53" name="Straight Connector 52"/>
              <p:cNvCxnSpPr>
                <a:stCxn id="55" idx="5"/>
                <a:endCxn id="54" idx="1"/>
              </p:cNvCxnSpPr>
              <p:nvPr/>
            </p:nvCxnSpPr>
            <p:spPr>
              <a:xfrm>
                <a:off x="5698570" y="4665230"/>
                <a:ext cx="30637" cy="32905"/>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54" name="Oval 53"/>
              <p:cNvSpPr/>
              <p:nvPr/>
            </p:nvSpPr>
            <p:spPr>
              <a:xfrm>
                <a:off x="5718239" y="4687167"/>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55" name="Oval 54"/>
              <p:cNvSpPr/>
              <p:nvPr/>
            </p:nvSpPr>
            <p:spPr>
              <a:xfrm>
                <a:off x="5634641" y="4601302"/>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56" name="Oval 55"/>
              <p:cNvSpPr/>
              <p:nvPr/>
            </p:nvSpPr>
            <p:spPr>
              <a:xfrm>
                <a:off x="5282369" y="4959461"/>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grpSp>
      </p:grpSp>
      <p:sp>
        <p:nvSpPr>
          <p:cNvPr id="58" name="Highlight"/>
          <p:cNvSpPr/>
          <p:nvPr/>
        </p:nvSpPr>
        <p:spPr>
          <a:xfrm>
            <a:off x="4418737" y="4234147"/>
            <a:ext cx="1505944" cy="2049888"/>
          </a:xfrm>
          <a:custGeom>
            <a:avLst/>
            <a:gdLst>
              <a:gd name="connsiteX0" fmla="*/ 0 w 956356"/>
              <a:gd name="connsiteY0" fmla="*/ 0 h 906888"/>
              <a:gd name="connsiteX1" fmla="*/ 916842 w 956356"/>
              <a:gd name="connsiteY1" fmla="*/ 114803 h 906888"/>
              <a:gd name="connsiteX2" fmla="*/ 916842 w 956356"/>
              <a:gd name="connsiteY2" fmla="*/ 116706 h 906888"/>
              <a:gd name="connsiteX3" fmla="*/ 944147 w 956356"/>
              <a:gd name="connsiteY3" fmla="*/ 128016 h 906888"/>
              <a:gd name="connsiteX4" fmla="*/ 956356 w 956356"/>
              <a:gd name="connsiteY4" fmla="*/ 157491 h 906888"/>
              <a:gd name="connsiteX5" fmla="*/ 956356 w 956356"/>
              <a:gd name="connsiteY5" fmla="*/ 749397 h 906888"/>
              <a:gd name="connsiteX6" fmla="*/ 944147 w 956356"/>
              <a:gd name="connsiteY6" fmla="*/ 778872 h 906888"/>
              <a:gd name="connsiteX7" fmla="*/ 916842 w 956356"/>
              <a:gd name="connsiteY7" fmla="*/ 790182 h 906888"/>
              <a:gd name="connsiteX8" fmla="*/ 916842 w 956356"/>
              <a:gd name="connsiteY8" fmla="*/ 792085 h 906888"/>
              <a:gd name="connsiteX9" fmla="*/ 0 w 956356"/>
              <a:gd name="connsiteY9" fmla="*/ 906888 h 906888"/>
              <a:gd name="connsiteX0" fmla="*/ 0 w 1628508"/>
              <a:gd name="connsiteY0" fmla="*/ 0 h 1108193"/>
              <a:gd name="connsiteX1" fmla="*/ 1588994 w 1628508"/>
              <a:gd name="connsiteY1" fmla="*/ 316108 h 1108193"/>
              <a:gd name="connsiteX2" fmla="*/ 1588994 w 1628508"/>
              <a:gd name="connsiteY2" fmla="*/ 318011 h 1108193"/>
              <a:gd name="connsiteX3" fmla="*/ 1616299 w 1628508"/>
              <a:gd name="connsiteY3" fmla="*/ 329321 h 1108193"/>
              <a:gd name="connsiteX4" fmla="*/ 1628508 w 1628508"/>
              <a:gd name="connsiteY4" fmla="*/ 358796 h 1108193"/>
              <a:gd name="connsiteX5" fmla="*/ 1628508 w 1628508"/>
              <a:gd name="connsiteY5" fmla="*/ 950702 h 1108193"/>
              <a:gd name="connsiteX6" fmla="*/ 1616299 w 1628508"/>
              <a:gd name="connsiteY6" fmla="*/ 980177 h 1108193"/>
              <a:gd name="connsiteX7" fmla="*/ 1588994 w 1628508"/>
              <a:gd name="connsiteY7" fmla="*/ 991487 h 1108193"/>
              <a:gd name="connsiteX8" fmla="*/ 1588994 w 1628508"/>
              <a:gd name="connsiteY8" fmla="*/ 993390 h 1108193"/>
              <a:gd name="connsiteX9" fmla="*/ 672152 w 1628508"/>
              <a:gd name="connsiteY9" fmla="*/ 1108193 h 1108193"/>
              <a:gd name="connsiteX10" fmla="*/ 0 w 1628508"/>
              <a:gd name="connsiteY10" fmla="*/ 0 h 1108193"/>
              <a:gd name="connsiteX0" fmla="*/ 0 w 1628508"/>
              <a:gd name="connsiteY0" fmla="*/ 0 h 2049888"/>
              <a:gd name="connsiteX1" fmla="*/ 1588994 w 1628508"/>
              <a:gd name="connsiteY1" fmla="*/ 316108 h 2049888"/>
              <a:gd name="connsiteX2" fmla="*/ 1588994 w 1628508"/>
              <a:gd name="connsiteY2" fmla="*/ 318011 h 2049888"/>
              <a:gd name="connsiteX3" fmla="*/ 1616299 w 1628508"/>
              <a:gd name="connsiteY3" fmla="*/ 329321 h 2049888"/>
              <a:gd name="connsiteX4" fmla="*/ 1628508 w 1628508"/>
              <a:gd name="connsiteY4" fmla="*/ 358796 h 2049888"/>
              <a:gd name="connsiteX5" fmla="*/ 1628508 w 1628508"/>
              <a:gd name="connsiteY5" fmla="*/ 950702 h 2049888"/>
              <a:gd name="connsiteX6" fmla="*/ 1616299 w 1628508"/>
              <a:gd name="connsiteY6" fmla="*/ 980177 h 2049888"/>
              <a:gd name="connsiteX7" fmla="*/ 1588994 w 1628508"/>
              <a:gd name="connsiteY7" fmla="*/ 991487 h 2049888"/>
              <a:gd name="connsiteX8" fmla="*/ 1588994 w 1628508"/>
              <a:gd name="connsiteY8" fmla="*/ 993390 h 2049888"/>
              <a:gd name="connsiteX9" fmla="*/ 34119 w 1628508"/>
              <a:gd name="connsiteY9" fmla="*/ 2049888 h 2049888"/>
              <a:gd name="connsiteX10" fmla="*/ 0 w 1628508"/>
              <a:gd name="connsiteY10" fmla="*/ 0 h 20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8508" h="2049888">
                <a:moveTo>
                  <a:pt x="0" y="0"/>
                </a:moveTo>
                <a:lnTo>
                  <a:pt x="1588994" y="316108"/>
                </a:lnTo>
                <a:lnTo>
                  <a:pt x="1588994" y="318011"/>
                </a:lnTo>
                <a:lnTo>
                  <a:pt x="1616299" y="329321"/>
                </a:lnTo>
                <a:cubicBezTo>
                  <a:pt x="1623843" y="336865"/>
                  <a:pt x="1628508" y="347286"/>
                  <a:pt x="1628508" y="358796"/>
                </a:cubicBezTo>
                <a:lnTo>
                  <a:pt x="1628508" y="950702"/>
                </a:lnTo>
                <a:cubicBezTo>
                  <a:pt x="1628508" y="962213"/>
                  <a:pt x="1623843" y="972634"/>
                  <a:pt x="1616299" y="980177"/>
                </a:cubicBezTo>
                <a:lnTo>
                  <a:pt x="1588994" y="991487"/>
                </a:lnTo>
                <a:lnTo>
                  <a:pt x="1588994" y="993390"/>
                </a:lnTo>
                <a:lnTo>
                  <a:pt x="34119" y="2049888"/>
                </a:lnTo>
                <a:cubicBezTo>
                  <a:pt x="34119" y="1747592"/>
                  <a:pt x="0" y="302296"/>
                  <a:pt x="0" y="0"/>
                </a:cubicBezTo>
                <a:close/>
              </a:path>
            </a:pathLst>
          </a:custGeom>
          <a:gradFill flip="none" rotWithShape="1">
            <a:gsLst>
              <a:gs pos="0">
                <a:srgbClr val="43BFF7">
                  <a:alpha val="45000"/>
                </a:srgbClr>
              </a:gs>
              <a:gs pos="76000">
                <a:srgbClr val="43BFF7">
                  <a:alpha val="0"/>
                </a:srgbClr>
              </a:gs>
            </a:gsLst>
            <a:lin ang="19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1400" b="1" dirty="0"/>
          </a:p>
        </p:txBody>
      </p:sp>
      <p:sp>
        <p:nvSpPr>
          <p:cNvPr id="10" name="Rounded Rectangle 9"/>
          <p:cNvSpPr/>
          <p:nvPr/>
        </p:nvSpPr>
        <p:spPr>
          <a:xfrm>
            <a:off x="2476499" y="4228333"/>
            <a:ext cx="2062800" cy="2063074"/>
          </a:xfrm>
          <a:prstGeom prst="roundRect">
            <a:avLst>
              <a:gd name="adj" fmla="val 6970"/>
            </a:avLst>
          </a:prstGeom>
          <a:solidFill>
            <a:srgbClr val="333F50"/>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smtClean="0"/>
              <a:t>Servicio</a:t>
            </a:r>
            <a:endParaRPr lang="sv-SE" b="1" dirty="0"/>
          </a:p>
        </p:txBody>
      </p:sp>
      <p:sp>
        <p:nvSpPr>
          <p:cNvPr id="11" name="Call"/>
          <p:cNvSpPr/>
          <p:nvPr/>
        </p:nvSpPr>
        <p:spPr>
          <a:xfrm>
            <a:off x="485420" y="4969053"/>
            <a:ext cx="2473200" cy="585666"/>
          </a:xfrm>
          <a:prstGeom prst="rightArrow">
            <a:avLst>
              <a:gd name="adj1" fmla="val 100000"/>
              <a:gd name="adj2" fmla="val 50000"/>
            </a:avLst>
          </a:prstGeom>
          <a:solidFill>
            <a:srgbClr val="E95959"/>
          </a:solidFill>
          <a:ln w="85725" cap="rnd">
            <a:no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r>
              <a:rPr lang="sv-SE" b="1" dirty="0" smtClean="0">
                <a:solidFill>
                  <a:schemeClr val="tx1"/>
                </a:solidFill>
              </a:rPr>
              <a:t>Petición</a:t>
            </a:r>
            <a:endParaRPr lang="sv-SE" b="1" dirty="0">
              <a:solidFill>
                <a:schemeClr val="tx1"/>
              </a:solidFill>
            </a:endParaRPr>
          </a:p>
        </p:txBody>
      </p:sp>
    </p:spTree>
    <p:extLst>
      <p:ext uri="{BB962C8B-B14F-4D97-AF65-F5344CB8AC3E}">
        <p14:creationId xmlns:p14="http://schemas.microsoft.com/office/powerpoint/2010/main" val="1443562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85970"/>
        </a:solidFill>
        <a:effectLst/>
      </p:bgPr>
    </p:bg>
    <p:spTree>
      <p:nvGrpSpPr>
        <p:cNvPr id="1" name=""/>
        <p:cNvGrpSpPr/>
        <p:nvPr/>
      </p:nvGrpSpPr>
      <p:grpSpPr>
        <a:xfrm>
          <a:off x="0" y="0"/>
          <a:ext cx="0" cy="0"/>
          <a:chOff x="0" y="0"/>
          <a:chExt cx="0" cy="0"/>
        </a:xfrm>
      </p:grpSpPr>
      <p:grpSp>
        <p:nvGrpSpPr>
          <p:cNvPr id="12" name="Group 11"/>
          <p:cNvGrpSpPr/>
          <p:nvPr/>
        </p:nvGrpSpPr>
        <p:grpSpPr>
          <a:xfrm>
            <a:off x="4665201" y="3953324"/>
            <a:ext cx="4063508" cy="2613092"/>
            <a:chOff x="4665201" y="3953324"/>
            <a:chExt cx="4063508" cy="2613092"/>
          </a:xfrm>
        </p:grpSpPr>
        <p:grpSp>
          <p:nvGrpSpPr>
            <p:cNvPr id="3" name="Group 2"/>
            <p:cNvGrpSpPr/>
            <p:nvPr/>
          </p:nvGrpSpPr>
          <p:grpSpPr>
            <a:xfrm>
              <a:off x="5340752" y="3953327"/>
              <a:ext cx="1261984" cy="276229"/>
              <a:chOff x="6128692" y="759256"/>
              <a:chExt cx="1261984" cy="276229"/>
            </a:xfrm>
          </p:grpSpPr>
          <p:sp>
            <p:nvSpPr>
              <p:cNvPr id="76" name="Freeform 75"/>
              <p:cNvSpPr/>
              <p:nvPr/>
            </p:nvSpPr>
            <p:spPr>
              <a:xfrm>
                <a:off x="7138474" y="759256"/>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75" name="Freeform 74"/>
              <p:cNvSpPr/>
              <p:nvPr/>
            </p:nvSpPr>
            <p:spPr>
              <a:xfrm>
                <a:off x="6801880" y="759257"/>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74" name="Freeform 73"/>
              <p:cNvSpPr/>
              <p:nvPr/>
            </p:nvSpPr>
            <p:spPr>
              <a:xfrm>
                <a:off x="6128692" y="759259"/>
                <a:ext cx="252202" cy="276225"/>
              </a:xfrm>
              <a:custGeom>
                <a:avLst/>
                <a:gdLst>
                  <a:gd name="connsiteX0" fmla="*/ 126101 w 252202"/>
                  <a:gd name="connsiteY0" fmla="*/ 0 h 276225"/>
                  <a:gd name="connsiteX1" fmla="*/ 252202 w 252202"/>
                  <a:gd name="connsiteY1" fmla="*/ 276225 h 276225"/>
                  <a:gd name="connsiteX2" fmla="*/ 0 w 252202"/>
                  <a:gd name="connsiteY2" fmla="*/ 276225 h 276225"/>
                  <a:gd name="connsiteX3" fmla="*/ 126101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126101" y="0"/>
                    </a:moveTo>
                    <a:lnTo>
                      <a:pt x="252202" y="276225"/>
                    </a:lnTo>
                    <a:lnTo>
                      <a:pt x="0" y="276225"/>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73" name="Freeform 72"/>
              <p:cNvSpPr/>
              <p:nvPr/>
            </p:nvSpPr>
            <p:spPr>
              <a:xfrm>
                <a:off x="6465286" y="759259"/>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grpSp>
          <p:nvGrpSpPr>
            <p:cNvPr id="5" name="Group 4"/>
            <p:cNvGrpSpPr/>
            <p:nvPr/>
          </p:nvGrpSpPr>
          <p:grpSpPr>
            <a:xfrm>
              <a:off x="4665201" y="4628877"/>
              <a:ext cx="276228" cy="1261984"/>
              <a:chOff x="5453141" y="1434806"/>
              <a:chExt cx="276228" cy="1261984"/>
            </a:xfrm>
          </p:grpSpPr>
          <p:sp>
            <p:nvSpPr>
              <p:cNvPr id="71" name="Freeform 70"/>
              <p:cNvSpPr/>
              <p:nvPr/>
            </p:nvSpPr>
            <p:spPr>
              <a:xfrm>
                <a:off x="5453141" y="1434806"/>
                <a:ext cx="276225" cy="252202"/>
              </a:xfrm>
              <a:custGeom>
                <a:avLst/>
                <a:gdLst>
                  <a:gd name="connsiteX0" fmla="*/ 276225 w 276225"/>
                  <a:gd name="connsiteY0" fmla="*/ 0 h 252202"/>
                  <a:gd name="connsiteX1" fmla="*/ 276225 w 276225"/>
                  <a:gd name="connsiteY1" fmla="*/ 252202 h 252202"/>
                  <a:gd name="connsiteX2" fmla="*/ 0 w 276225"/>
                  <a:gd name="connsiteY2" fmla="*/ 126101 h 252202"/>
                  <a:gd name="connsiteX3" fmla="*/ 276225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276225" y="0"/>
                    </a:moveTo>
                    <a:lnTo>
                      <a:pt x="276225" y="252202"/>
                    </a:lnTo>
                    <a:lnTo>
                      <a:pt x="0" y="126101"/>
                    </a:lnTo>
                    <a:lnTo>
                      <a:pt x="276225"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9" name="Freeform 68"/>
              <p:cNvSpPr/>
              <p:nvPr/>
            </p:nvSpPr>
            <p:spPr>
              <a:xfrm>
                <a:off x="5453142" y="1771400"/>
                <a:ext cx="276225" cy="252202"/>
              </a:xfrm>
              <a:custGeom>
                <a:avLst/>
                <a:gdLst>
                  <a:gd name="connsiteX0" fmla="*/ 276225 w 276225"/>
                  <a:gd name="connsiteY0" fmla="*/ 0 h 252202"/>
                  <a:gd name="connsiteX1" fmla="*/ 276225 w 276225"/>
                  <a:gd name="connsiteY1" fmla="*/ 252202 h 252202"/>
                  <a:gd name="connsiteX2" fmla="*/ 0 w 276225"/>
                  <a:gd name="connsiteY2" fmla="*/ 126101 h 252202"/>
                  <a:gd name="connsiteX3" fmla="*/ 276225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276225" y="0"/>
                    </a:moveTo>
                    <a:lnTo>
                      <a:pt x="276225" y="252202"/>
                    </a:lnTo>
                    <a:lnTo>
                      <a:pt x="0" y="126101"/>
                    </a:lnTo>
                    <a:lnTo>
                      <a:pt x="276225"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7" name="Freeform 66"/>
              <p:cNvSpPr/>
              <p:nvPr/>
            </p:nvSpPr>
            <p:spPr>
              <a:xfrm>
                <a:off x="5453144" y="2107994"/>
                <a:ext cx="276225" cy="252202"/>
              </a:xfrm>
              <a:custGeom>
                <a:avLst/>
                <a:gdLst>
                  <a:gd name="connsiteX0" fmla="*/ 276225 w 276225"/>
                  <a:gd name="connsiteY0" fmla="*/ 0 h 252202"/>
                  <a:gd name="connsiteX1" fmla="*/ 276225 w 276225"/>
                  <a:gd name="connsiteY1" fmla="*/ 252202 h 252202"/>
                  <a:gd name="connsiteX2" fmla="*/ 0 w 276225"/>
                  <a:gd name="connsiteY2" fmla="*/ 126101 h 252202"/>
                  <a:gd name="connsiteX3" fmla="*/ 276225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276225" y="0"/>
                    </a:moveTo>
                    <a:lnTo>
                      <a:pt x="276225" y="252202"/>
                    </a:lnTo>
                    <a:lnTo>
                      <a:pt x="0" y="126101"/>
                    </a:lnTo>
                    <a:lnTo>
                      <a:pt x="276225"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5" name="Freeform 64"/>
              <p:cNvSpPr/>
              <p:nvPr/>
            </p:nvSpPr>
            <p:spPr>
              <a:xfrm>
                <a:off x="5453143" y="2444588"/>
                <a:ext cx="276225" cy="252202"/>
              </a:xfrm>
              <a:custGeom>
                <a:avLst/>
                <a:gdLst>
                  <a:gd name="connsiteX0" fmla="*/ 276225 w 276225"/>
                  <a:gd name="connsiteY0" fmla="*/ 0 h 252202"/>
                  <a:gd name="connsiteX1" fmla="*/ 276225 w 276225"/>
                  <a:gd name="connsiteY1" fmla="*/ 252202 h 252202"/>
                  <a:gd name="connsiteX2" fmla="*/ 0 w 276225"/>
                  <a:gd name="connsiteY2" fmla="*/ 126101 h 252202"/>
                  <a:gd name="connsiteX3" fmla="*/ 276225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276225" y="0"/>
                    </a:moveTo>
                    <a:lnTo>
                      <a:pt x="276225" y="252202"/>
                    </a:lnTo>
                    <a:lnTo>
                      <a:pt x="0" y="126101"/>
                    </a:lnTo>
                    <a:lnTo>
                      <a:pt x="276225"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grpSp>
          <p:nvGrpSpPr>
            <p:cNvPr id="6" name="Group 5"/>
            <p:cNvGrpSpPr/>
            <p:nvPr/>
          </p:nvGrpSpPr>
          <p:grpSpPr>
            <a:xfrm>
              <a:off x="8452481" y="4628877"/>
              <a:ext cx="276228" cy="1261984"/>
              <a:chOff x="7790002" y="1434806"/>
              <a:chExt cx="276228" cy="1261984"/>
            </a:xfrm>
          </p:grpSpPr>
          <p:sp>
            <p:nvSpPr>
              <p:cNvPr id="70" name="Freeform 69"/>
              <p:cNvSpPr/>
              <p:nvPr/>
            </p:nvSpPr>
            <p:spPr>
              <a:xfrm>
                <a:off x="7790003" y="1434806"/>
                <a:ext cx="276225" cy="252202"/>
              </a:xfrm>
              <a:custGeom>
                <a:avLst/>
                <a:gdLst>
                  <a:gd name="connsiteX0" fmla="*/ 0 w 276225"/>
                  <a:gd name="connsiteY0" fmla="*/ 0 h 252202"/>
                  <a:gd name="connsiteX1" fmla="*/ 276225 w 276225"/>
                  <a:gd name="connsiteY1" fmla="*/ 126101 h 252202"/>
                  <a:gd name="connsiteX2" fmla="*/ 0 w 276225"/>
                  <a:gd name="connsiteY2" fmla="*/ 252202 h 252202"/>
                  <a:gd name="connsiteX3" fmla="*/ 0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0" y="0"/>
                    </a:moveTo>
                    <a:lnTo>
                      <a:pt x="276225" y="126101"/>
                    </a:lnTo>
                    <a:lnTo>
                      <a:pt x="0" y="252202"/>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8" name="Freeform 67"/>
              <p:cNvSpPr/>
              <p:nvPr/>
            </p:nvSpPr>
            <p:spPr>
              <a:xfrm>
                <a:off x="7790002" y="1771400"/>
                <a:ext cx="276225" cy="252202"/>
              </a:xfrm>
              <a:custGeom>
                <a:avLst/>
                <a:gdLst>
                  <a:gd name="connsiteX0" fmla="*/ 0 w 276225"/>
                  <a:gd name="connsiteY0" fmla="*/ 0 h 252202"/>
                  <a:gd name="connsiteX1" fmla="*/ 276225 w 276225"/>
                  <a:gd name="connsiteY1" fmla="*/ 126101 h 252202"/>
                  <a:gd name="connsiteX2" fmla="*/ 0 w 276225"/>
                  <a:gd name="connsiteY2" fmla="*/ 252202 h 252202"/>
                  <a:gd name="connsiteX3" fmla="*/ 0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0" y="0"/>
                    </a:moveTo>
                    <a:lnTo>
                      <a:pt x="276225" y="126101"/>
                    </a:lnTo>
                    <a:lnTo>
                      <a:pt x="0" y="252202"/>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6" name="Freeform 65"/>
              <p:cNvSpPr/>
              <p:nvPr/>
            </p:nvSpPr>
            <p:spPr>
              <a:xfrm>
                <a:off x="7790004" y="2107994"/>
                <a:ext cx="276225" cy="252202"/>
              </a:xfrm>
              <a:custGeom>
                <a:avLst/>
                <a:gdLst>
                  <a:gd name="connsiteX0" fmla="*/ 0 w 276225"/>
                  <a:gd name="connsiteY0" fmla="*/ 0 h 252202"/>
                  <a:gd name="connsiteX1" fmla="*/ 276225 w 276225"/>
                  <a:gd name="connsiteY1" fmla="*/ 126101 h 252202"/>
                  <a:gd name="connsiteX2" fmla="*/ 0 w 276225"/>
                  <a:gd name="connsiteY2" fmla="*/ 252202 h 252202"/>
                  <a:gd name="connsiteX3" fmla="*/ 0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0" y="0"/>
                    </a:moveTo>
                    <a:lnTo>
                      <a:pt x="276225" y="126101"/>
                    </a:lnTo>
                    <a:lnTo>
                      <a:pt x="0" y="252202"/>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4" name="Freeform 63"/>
              <p:cNvSpPr/>
              <p:nvPr/>
            </p:nvSpPr>
            <p:spPr>
              <a:xfrm>
                <a:off x="7790005" y="2444588"/>
                <a:ext cx="276225" cy="252202"/>
              </a:xfrm>
              <a:custGeom>
                <a:avLst/>
                <a:gdLst>
                  <a:gd name="connsiteX0" fmla="*/ 0 w 276225"/>
                  <a:gd name="connsiteY0" fmla="*/ 0 h 252202"/>
                  <a:gd name="connsiteX1" fmla="*/ 276225 w 276225"/>
                  <a:gd name="connsiteY1" fmla="*/ 126101 h 252202"/>
                  <a:gd name="connsiteX2" fmla="*/ 0 w 276225"/>
                  <a:gd name="connsiteY2" fmla="*/ 252202 h 252202"/>
                  <a:gd name="connsiteX3" fmla="*/ 0 w 276225"/>
                  <a:gd name="connsiteY3" fmla="*/ 0 h 252202"/>
                </a:gdLst>
                <a:ahLst/>
                <a:cxnLst>
                  <a:cxn ang="0">
                    <a:pos x="connsiteX0" y="connsiteY0"/>
                  </a:cxn>
                  <a:cxn ang="0">
                    <a:pos x="connsiteX1" y="connsiteY1"/>
                  </a:cxn>
                  <a:cxn ang="0">
                    <a:pos x="connsiteX2" y="connsiteY2"/>
                  </a:cxn>
                  <a:cxn ang="0">
                    <a:pos x="connsiteX3" y="connsiteY3"/>
                  </a:cxn>
                </a:cxnLst>
                <a:rect l="l" t="t" r="r" b="b"/>
                <a:pathLst>
                  <a:path w="276225" h="252202">
                    <a:moveTo>
                      <a:pt x="0" y="0"/>
                    </a:moveTo>
                    <a:lnTo>
                      <a:pt x="276225" y="126101"/>
                    </a:lnTo>
                    <a:lnTo>
                      <a:pt x="0" y="252202"/>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grpSp>
          <p:nvGrpSpPr>
            <p:cNvPr id="4" name="Group 3"/>
            <p:cNvGrpSpPr/>
            <p:nvPr/>
          </p:nvGrpSpPr>
          <p:grpSpPr>
            <a:xfrm>
              <a:off x="5340752" y="6290188"/>
              <a:ext cx="1261984" cy="276228"/>
              <a:chOff x="6128692" y="3096117"/>
              <a:chExt cx="1261984" cy="276228"/>
            </a:xfrm>
          </p:grpSpPr>
          <p:sp>
            <p:nvSpPr>
              <p:cNvPr id="63" name="Freeform 62"/>
              <p:cNvSpPr/>
              <p:nvPr/>
            </p:nvSpPr>
            <p:spPr>
              <a:xfrm>
                <a:off x="6801880" y="3096117"/>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2" name="Freeform 61"/>
              <p:cNvSpPr/>
              <p:nvPr/>
            </p:nvSpPr>
            <p:spPr>
              <a:xfrm>
                <a:off x="7138474" y="3096118"/>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1" name="Freeform 60"/>
              <p:cNvSpPr/>
              <p:nvPr/>
            </p:nvSpPr>
            <p:spPr>
              <a:xfrm>
                <a:off x="6465286" y="3096119"/>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60" name="Freeform 59"/>
              <p:cNvSpPr/>
              <p:nvPr/>
            </p:nvSpPr>
            <p:spPr>
              <a:xfrm>
                <a:off x="6128692" y="3096120"/>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grpSp>
          <p:nvGrpSpPr>
            <p:cNvPr id="77" name="Group 76"/>
            <p:cNvGrpSpPr/>
            <p:nvPr/>
          </p:nvGrpSpPr>
          <p:grpSpPr>
            <a:xfrm>
              <a:off x="6687128" y="3953324"/>
              <a:ext cx="1261984" cy="276229"/>
              <a:chOff x="6128692" y="759256"/>
              <a:chExt cx="1261984" cy="276229"/>
            </a:xfrm>
          </p:grpSpPr>
          <p:sp>
            <p:nvSpPr>
              <p:cNvPr id="78" name="Freeform 77"/>
              <p:cNvSpPr/>
              <p:nvPr/>
            </p:nvSpPr>
            <p:spPr>
              <a:xfrm>
                <a:off x="7138474" y="759256"/>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79" name="Freeform 78"/>
              <p:cNvSpPr/>
              <p:nvPr/>
            </p:nvSpPr>
            <p:spPr>
              <a:xfrm>
                <a:off x="6801880" y="759257"/>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80" name="Freeform 79"/>
              <p:cNvSpPr/>
              <p:nvPr/>
            </p:nvSpPr>
            <p:spPr>
              <a:xfrm>
                <a:off x="6128692" y="759259"/>
                <a:ext cx="252202" cy="276225"/>
              </a:xfrm>
              <a:custGeom>
                <a:avLst/>
                <a:gdLst>
                  <a:gd name="connsiteX0" fmla="*/ 126101 w 252202"/>
                  <a:gd name="connsiteY0" fmla="*/ 0 h 276225"/>
                  <a:gd name="connsiteX1" fmla="*/ 252202 w 252202"/>
                  <a:gd name="connsiteY1" fmla="*/ 276225 h 276225"/>
                  <a:gd name="connsiteX2" fmla="*/ 0 w 252202"/>
                  <a:gd name="connsiteY2" fmla="*/ 276225 h 276225"/>
                  <a:gd name="connsiteX3" fmla="*/ 126101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126101" y="0"/>
                    </a:moveTo>
                    <a:lnTo>
                      <a:pt x="252202" y="276225"/>
                    </a:lnTo>
                    <a:lnTo>
                      <a:pt x="0" y="276225"/>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81" name="Freeform 80"/>
              <p:cNvSpPr/>
              <p:nvPr/>
            </p:nvSpPr>
            <p:spPr>
              <a:xfrm>
                <a:off x="6465286" y="759259"/>
                <a:ext cx="252202" cy="276226"/>
              </a:xfrm>
              <a:custGeom>
                <a:avLst/>
                <a:gdLst>
                  <a:gd name="connsiteX0" fmla="*/ 126101 w 252202"/>
                  <a:gd name="connsiteY0" fmla="*/ 0 h 276226"/>
                  <a:gd name="connsiteX1" fmla="*/ 252202 w 252202"/>
                  <a:gd name="connsiteY1" fmla="*/ 276226 h 276226"/>
                  <a:gd name="connsiteX2" fmla="*/ 0 w 252202"/>
                  <a:gd name="connsiteY2" fmla="*/ 276226 h 276226"/>
                  <a:gd name="connsiteX3" fmla="*/ 126101 w 252202"/>
                  <a:gd name="connsiteY3" fmla="*/ 0 h 276226"/>
                </a:gdLst>
                <a:ahLst/>
                <a:cxnLst>
                  <a:cxn ang="0">
                    <a:pos x="connsiteX0" y="connsiteY0"/>
                  </a:cxn>
                  <a:cxn ang="0">
                    <a:pos x="connsiteX1" y="connsiteY1"/>
                  </a:cxn>
                  <a:cxn ang="0">
                    <a:pos x="connsiteX2" y="connsiteY2"/>
                  </a:cxn>
                  <a:cxn ang="0">
                    <a:pos x="connsiteX3" y="connsiteY3"/>
                  </a:cxn>
                </a:cxnLst>
                <a:rect l="l" t="t" r="r" b="b"/>
                <a:pathLst>
                  <a:path w="252202" h="276226">
                    <a:moveTo>
                      <a:pt x="126101" y="0"/>
                    </a:moveTo>
                    <a:lnTo>
                      <a:pt x="252202" y="276226"/>
                    </a:lnTo>
                    <a:lnTo>
                      <a:pt x="0" y="276226"/>
                    </a:lnTo>
                    <a:lnTo>
                      <a:pt x="126101"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grpSp>
          <p:nvGrpSpPr>
            <p:cNvPr id="82" name="Group 81"/>
            <p:cNvGrpSpPr/>
            <p:nvPr/>
          </p:nvGrpSpPr>
          <p:grpSpPr>
            <a:xfrm>
              <a:off x="6687128" y="6290185"/>
              <a:ext cx="1261984" cy="276228"/>
              <a:chOff x="6128692" y="3096117"/>
              <a:chExt cx="1261984" cy="276228"/>
            </a:xfrm>
          </p:grpSpPr>
          <p:sp>
            <p:nvSpPr>
              <p:cNvPr id="83" name="Freeform 82"/>
              <p:cNvSpPr/>
              <p:nvPr/>
            </p:nvSpPr>
            <p:spPr>
              <a:xfrm>
                <a:off x="6801880" y="3096117"/>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84" name="Freeform 83"/>
              <p:cNvSpPr/>
              <p:nvPr/>
            </p:nvSpPr>
            <p:spPr>
              <a:xfrm>
                <a:off x="7138474" y="3096118"/>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85" name="Freeform 84"/>
              <p:cNvSpPr/>
              <p:nvPr/>
            </p:nvSpPr>
            <p:spPr>
              <a:xfrm>
                <a:off x="6465286" y="3096119"/>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sp>
            <p:nvSpPr>
              <p:cNvPr id="86" name="Freeform 85"/>
              <p:cNvSpPr/>
              <p:nvPr/>
            </p:nvSpPr>
            <p:spPr>
              <a:xfrm>
                <a:off x="6128692" y="3096120"/>
                <a:ext cx="252202" cy="276225"/>
              </a:xfrm>
              <a:custGeom>
                <a:avLst/>
                <a:gdLst>
                  <a:gd name="connsiteX0" fmla="*/ 0 w 252202"/>
                  <a:gd name="connsiteY0" fmla="*/ 0 h 276225"/>
                  <a:gd name="connsiteX1" fmla="*/ 252202 w 252202"/>
                  <a:gd name="connsiteY1" fmla="*/ 0 h 276225"/>
                  <a:gd name="connsiteX2" fmla="*/ 126101 w 252202"/>
                  <a:gd name="connsiteY2" fmla="*/ 276225 h 276225"/>
                  <a:gd name="connsiteX3" fmla="*/ 0 w 252202"/>
                  <a:gd name="connsiteY3" fmla="*/ 0 h 276225"/>
                </a:gdLst>
                <a:ahLst/>
                <a:cxnLst>
                  <a:cxn ang="0">
                    <a:pos x="connsiteX0" y="connsiteY0"/>
                  </a:cxn>
                  <a:cxn ang="0">
                    <a:pos x="connsiteX1" y="connsiteY1"/>
                  </a:cxn>
                  <a:cxn ang="0">
                    <a:pos x="connsiteX2" y="connsiteY2"/>
                  </a:cxn>
                  <a:cxn ang="0">
                    <a:pos x="connsiteX3" y="connsiteY3"/>
                  </a:cxn>
                </a:cxnLst>
                <a:rect l="l" t="t" r="r" b="b"/>
                <a:pathLst>
                  <a:path w="252202" h="276225">
                    <a:moveTo>
                      <a:pt x="0" y="0"/>
                    </a:moveTo>
                    <a:lnTo>
                      <a:pt x="252202" y="0"/>
                    </a:lnTo>
                    <a:lnTo>
                      <a:pt x="126101" y="276225"/>
                    </a:lnTo>
                    <a:lnTo>
                      <a:pt x="0" y="0"/>
                    </a:lnTo>
                    <a:close/>
                  </a:path>
                </a:pathLst>
              </a:custGeom>
              <a:solidFill>
                <a:schemeClr val="accent4">
                  <a:lumMod val="75000"/>
                </a:schemeClr>
              </a:solidFill>
              <a:ln>
                <a:noFill/>
              </a:ln>
            </p:spPr>
            <p:style>
              <a:lnRef idx="1">
                <a:schemeClr val="accent4"/>
              </a:lnRef>
              <a:fillRef idx="3">
                <a:schemeClr val="accent4"/>
              </a:fillRef>
              <a:effectRef idx="2">
                <a:schemeClr val="accent4"/>
              </a:effectRef>
              <a:fontRef idx="minor">
                <a:schemeClr val="lt1"/>
              </a:fontRef>
            </p:style>
            <p:txBody>
              <a:bodyPr wrap="square" rtlCol="0" anchor="ctr">
                <a:noAutofit/>
              </a:bodyPr>
              <a:lstStyle/>
              <a:p>
                <a:pPr algn="ctr"/>
                <a:endParaRPr lang="sv-SE"/>
              </a:p>
            </p:txBody>
          </p:sp>
        </p:grpSp>
        <p:sp>
          <p:nvSpPr>
            <p:cNvPr id="87" name="Octagon 86"/>
            <p:cNvSpPr/>
            <p:nvPr/>
          </p:nvSpPr>
          <p:spPr>
            <a:xfrm>
              <a:off x="4924886" y="4228331"/>
              <a:ext cx="3526642" cy="2063077"/>
            </a:xfrm>
            <a:prstGeom prst="octagon">
              <a:avLst>
                <a:gd name="adj" fmla="val 11713"/>
              </a:avLst>
            </a:prstGeom>
            <a:solidFill>
              <a:srgbClr val="2E2E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7" name="Octagon 16"/>
            <p:cNvSpPr/>
            <p:nvPr/>
          </p:nvSpPr>
          <p:spPr>
            <a:xfrm>
              <a:off x="5177858" y="4228330"/>
              <a:ext cx="3273670" cy="2063077"/>
            </a:xfrm>
            <a:custGeom>
              <a:avLst/>
              <a:gdLst>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087162"/>
                <a:gd name="connsiteY0" fmla="*/ 241648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8" fmla="*/ 0 w 2087162"/>
                <a:gd name="connsiteY8" fmla="*/ 241648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480016"/>
                <a:gd name="connsiteY0" fmla="*/ 573541 h 2063077"/>
                <a:gd name="connsiteX1" fmla="*/ 634502 w 2480016"/>
                <a:gd name="connsiteY1" fmla="*/ 0 h 2063077"/>
                <a:gd name="connsiteX2" fmla="*/ 2238368 w 2480016"/>
                <a:gd name="connsiteY2" fmla="*/ 0 h 2063077"/>
                <a:gd name="connsiteX3" fmla="*/ 2480016 w 2480016"/>
                <a:gd name="connsiteY3" fmla="*/ 241648 h 2063077"/>
                <a:gd name="connsiteX4" fmla="*/ 2480016 w 2480016"/>
                <a:gd name="connsiteY4" fmla="*/ 1821429 h 2063077"/>
                <a:gd name="connsiteX5" fmla="*/ 2238368 w 2480016"/>
                <a:gd name="connsiteY5" fmla="*/ 2063077 h 2063077"/>
                <a:gd name="connsiteX6" fmla="*/ 634502 w 2480016"/>
                <a:gd name="connsiteY6" fmla="*/ 2063077 h 2063077"/>
                <a:gd name="connsiteX7" fmla="*/ 392854 w 2480016"/>
                <a:gd name="connsiteY7" fmla="*/ 1821429 h 2063077"/>
                <a:gd name="connsiteX8" fmla="*/ 0 w 2480016"/>
                <a:gd name="connsiteY8" fmla="*/ 573541 h 2063077"/>
                <a:gd name="connsiteX0" fmla="*/ 0 w 2087162"/>
                <a:gd name="connsiteY0" fmla="*/ 1821429 h 2063077"/>
                <a:gd name="connsiteX1" fmla="*/ 241648 w 2087162"/>
                <a:gd name="connsiteY1" fmla="*/ 0 h 2063077"/>
                <a:gd name="connsiteX2" fmla="*/ 1845514 w 2087162"/>
                <a:gd name="connsiteY2" fmla="*/ 0 h 2063077"/>
                <a:gd name="connsiteX3" fmla="*/ 2087162 w 2087162"/>
                <a:gd name="connsiteY3" fmla="*/ 241648 h 2063077"/>
                <a:gd name="connsiteX4" fmla="*/ 2087162 w 2087162"/>
                <a:gd name="connsiteY4" fmla="*/ 1821429 h 2063077"/>
                <a:gd name="connsiteX5" fmla="*/ 1845514 w 2087162"/>
                <a:gd name="connsiteY5" fmla="*/ 2063077 h 2063077"/>
                <a:gd name="connsiteX6" fmla="*/ 241648 w 2087162"/>
                <a:gd name="connsiteY6" fmla="*/ 2063077 h 2063077"/>
                <a:gd name="connsiteX7" fmla="*/ 0 w 2087162"/>
                <a:gd name="connsiteY7" fmla="*/ 1821429 h 2063077"/>
                <a:gd name="connsiteX0" fmla="*/ 0 w 2087162"/>
                <a:gd name="connsiteY0" fmla="*/ 1821429 h 2063077"/>
                <a:gd name="connsiteX1" fmla="*/ 1845514 w 2087162"/>
                <a:gd name="connsiteY1" fmla="*/ 0 h 2063077"/>
                <a:gd name="connsiteX2" fmla="*/ 2087162 w 2087162"/>
                <a:gd name="connsiteY2" fmla="*/ 241648 h 2063077"/>
                <a:gd name="connsiteX3" fmla="*/ 2087162 w 2087162"/>
                <a:gd name="connsiteY3" fmla="*/ 1821429 h 2063077"/>
                <a:gd name="connsiteX4" fmla="*/ 1845514 w 2087162"/>
                <a:gd name="connsiteY4" fmla="*/ 2063077 h 2063077"/>
                <a:gd name="connsiteX5" fmla="*/ 241648 w 2087162"/>
                <a:gd name="connsiteY5" fmla="*/ 2063077 h 2063077"/>
                <a:gd name="connsiteX6" fmla="*/ 0 w 2087162"/>
                <a:gd name="connsiteY6" fmla="*/ 1821429 h 2063077"/>
                <a:gd name="connsiteX0" fmla="*/ 0 w 1845514"/>
                <a:gd name="connsiteY0" fmla="*/ 2063077 h 2063077"/>
                <a:gd name="connsiteX1" fmla="*/ 1603866 w 1845514"/>
                <a:gd name="connsiteY1" fmla="*/ 0 h 2063077"/>
                <a:gd name="connsiteX2" fmla="*/ 1845514 w 1845514"/>
                <a:gd name="connsiteY2" fmla="*/ 241648 h 2063077"/>
                <a:gd name="connsiteX3" fmla="*/ 1845514 w 1845514"/>
                <a:gd name="connsiteY3" fmla="*/ 1821429 h 2063077"/>
                <a:gd name="connsiteX4" fmla="*/ 1603866 w 1845514"/>
                <a:gd name="connsiteY4" fmla="*/ 2063077 h 2063077"/>
                <a:gd name="connsiteX5" fmla="*/ 0 w 1845514"/>
                <a:gd name="connsiteY5" fmla="*/ 2063077 h 2063077"/>
                <a:gd name="connsiteX0" fmla="*/ 0 w 2973922"/>
                <a:gd name="connsiteY0" fmla="*/ 2053349 h 2063077"/>
                <a:gd name="connsiteX1" fmla="*/ 2732274 w 2973922"/>
                <a:gd name="connsiteY1" fmla="*/ 0 h 2063077"/>
                <a:gd name="connsiteX2" fmla="*/ 2973922 w 2973922"/>
                <a:gd name="connsiteY2" fmla="*/ 241648 h 2063077"/>
                <a:gd name="connsiteX3" fmla="*/ 2973922 w 2973922"/>
                <a:gd name="connsiteY3" fmla="*/ 1821429 h 2063077"/>
                <a:gd name="connsiteX4" fmla="*/ 2732274 w 2973922"/>
                <a:gd name="connsiteY4" fmla="*/ 2063077 h 2063077"/>
                <a:gd name="connsiteX5" fmla="*/ 0 w 2973922"/>
                <a:gd name="connsiteY5" fmla="*/ 2053349 h 2063077"/>
                <a:gd name="connsiteX0" fmla="*/ 0 w 3187930"/>
                <a:gd name="connsiteY0" fmla="*/ 2053349 h 2063077"/>
                <a:gd name="connsiteX1" fmla="*/ 2946282 w 3187930"/>
                <a:gd name="connsiteY1" fmla="*/ 0 h 2063077"/>
                <a:gd name="connsiteX2" fmla="*/ 3187930 w 3187930"/>
                <a:gd name="connsiteY2" fmla="*/ 241648 h 2063077"/>
                <a:gd name="connsiteX3" fmla="*/ 3187930 w 3187930"/>
                <a:gd name="connsiteY3" fmla="*/ 1821429 h 2063077"/>
                <a:gd name="connsiteX4" fmla="*/ 2946282 w 3187930"/>
                <a:gd name="connsiteY4" fmla="*/ 2063077 h 2063077"/>
                <a:gd name="connsiteX5" fmla="*/ 0 w 3187930"/>
                <a:gd name="connsiteY5" fmla="*/ 2053349 h 2063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7930" h="2063077">
                  <a:moveTo>
                    <a:pt x="0" y="2053349"/>
                  </a:moveTo>
                  <a:lnTo>
                    <a:pt x="2946282" y="0"/>
                  </a:lnTo>
                  <a:lnTo>
                    <a:pt x="3187930" y="241648"/>
                  </a:lnTo>
                  <a:lnTo>
                    <a:pt x="3187930" y="1821429"/>
                  </a:lnTo>
                  <a:lnTo>
                    <a:pt x="2946282" y="2063077"/>
                  </a:lnTo>
                  <a:lnTo>
                    <a:pt x="0" y="2053349"/>
                  </a:lnTo>
                  <a:close/>
                </a:path>
              </a:pathLst>
            </a:cu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8" name="Group 7"/>
            <p:cNvGrpSpPr/>
            <p:nvPr/>
          </p:nvGrpSpPr>
          <p:grpSpPr>
            <a:xfrm>
              <a:off x="5252360" y="4551255"/>
              <a:ext cx="2896147" cy="1417223"/>
              <a:chOff x="5330569" y="4501987"/>
              <a:chExt cx="2896147" cy="1417223"/>
            </a:xfrm>
          </p:grpSpPr>
          <p:sp>
            <p:nvSpPr>
              <p:cNvPr id="88" name="Rounded Rectangle 87"/>
              <p:cNvSpPr/>
              <p:nvPr/>
            </p:nvSpPr>
            <p:spPr>
              <a:xfrm>
                <a:off x="6072186" y="4501987"/>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89" name="Rounded Rectangle 88"/>
              <p:cNvSpPr/>
              <p:nvPr/>
            </p:nvSpPr>
            <p:spPr>
              <a:xfrm>
                <a:off x="5330569" y="5243936"/>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90" name="Rounded Rectangle 89"/>
              <p:cNvSpPr/>
              <p:nvPr/>
            </p:nvSpPr>
            <p:spPr>
              <a:xfrm>
                <a:off x="6072186" y="5243936"/>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91" name="Rounded Rectangle 90"/>
              <p:cNvSpPr/>
              <p:nvPr/>
            </p:nvSpPr>
            <p:spPr>
              <a:xfrm>
                <a:off x="7551774" y="4501987"/>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92" name="Rounded Rectangle 91"/>
              <p:cNvSpPr/>
              <p:nvPr/>
            </p:nvSpPr>
            <p:spPr>
              <a:xfrm>
                <a:off x="6810157" y="5243936"/>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93" name="Rounded Rectangle 92"/>
              <p:cNvSpPr/>
              <p:nvPr/>
            </p:nvSpPr>
            <p:spPr>
              <a:xfrm>
                <a:off x="7551774" y="5243936"/>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sp>
            <p:nvSpPr>
              <p:cNvPr id="94" name="Rounded Rectangle 93"/>
              <p:cNvSpPr/>
              <p:nvPr/>
            </p:nvSpPr>
            <p:spPr>
              <a:xfrm>
                <a:off x="6810157" y="4501987"/>
                <a:ext cx="674942" cy="675274"/>
              </a:xfrm>
              <a:prstGeom prst="roundRect">
                <a:avLst>
                  <a:gd name="adj" fmla="val 6176"/>
                </a:avLst>
              </a:prstGeom>
              <a:solidFill>
                <a:srgbClr val="4D4B44">
                  <a:alpha val="4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solidFill>
                    <a:schemeClr val="lt1">
                      <a:alpha val="20000"/>
                    </a:schemeClr>
                  </a:solidFill>
                </a:endParaRPr>
              </a:p>
            </p:txBody>
          </p:sp>
          <p:grpSp>
            <p:nvGrpSpPr>
              <p:cNvPr id="95" name="ServiceSmall"/>
              <p:cNvGrpSpPr/>
              <p:nvPr/>
            </p:nvGrpSpPr>
            <p:grpSpPr>
              <a:xfrm>
                <a:off x="5335829" y="4501987"/>
                <a:ext cx="674942" cy="675274"/>
                <a:chOff x="5256455" y="4551259"/>
                <a:chExt cx="674942" cy="675274"/>
              </a:xfrm>
            </p:grpSpPr>
            <p:sp>
              <p:nvSpPr>
                <p:cNvPr id="96" name="Rounded Rectangle 95"/>
                <p:cNvSpPr/>
                <p:nvPr/>
              </p:nvSpPr>
              <p:spPr>
                <a:xfrm>
                  <a:off x="5256455" y="4551259"/>
                  <a:ext cx="674942" cy="675274"/>
                </a:xfrm>
                <a:prstGeom prst="roundRect">
                  <a:avLst>
                    <a:gd name="adj" fmla="val 6176"/>
                  </a:avLst>
                </a:prstGeom>
                <a:solidFill>
                  <a:schemeClr val="bg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400" b="1" dirty="0"/>
                </a:p>
              </p:txBody>
            </p:sp>
            <p:grpSp>
              <p:nvGrpSpPr>
                <p:cNvPr id="97" name="Group 96"/>
                <p:cNvGrpSpPr/>
                <p:nvPr/>
              </p:nvGrpSpPr>
              <p:grpSpPr>
                <a:xfrm>
                  <a:off x="5285997" y="4671638"/>
                  <a:ext cx="615857" cy="434515"/>
                  <a:chOff x="5282369" y="4601302"/>
                  <a:chExt cx="615857" cy="434515"/>
                </a:xfrm>
              </p:grpSpPr>
              <p:cxnSp>
                <p:nvCxnSpPr>
                  <p:cNvPr id="98" name="Straight Connector 97"/>
                  <p:cNvCxnSpPr>
                    <a:stCxn id="118" idx="3"/>
                    <a:endCxn id="111" idx="7"/>
                  </p:cNvCxnSpPr>
                  <p:nvPr/>
                </p:nvCxnSpPr>
                <p:spPr>
                  <a:xfrm flipH="1">
                    <a:off x="5509189" y="4751096"/>
                    <a:ext cx="52823" cy="54763"/>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99" name="Straight Connector 98"/>
                  <p:cNvCxnSpPr>
                    <a:stCxn id="111" idx="3"/>
                    <a:endCxn id="110" idx="7"/>
                  </p:cNvCxnSpPr>
                  <p:nvPr/>
                </p:nvCxnSpPr>
                <p:spPr>
                  <a:xfrm flipH="1">
                    <a:off x="5429834" y="4858819"/>
                    <a:ext cx="26395" cy="29513"/>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0" name="Straight Connector 99"/>
                  <p:cNvCxnSpPr>
                    <a:stCxn id="110" idx="3"/>
                    <a:endCxn id="122" idx="7"/>
                  </p:cNvCxnSpPr>
                  <p:nvPr/>
                </p:nvCxnSpPr>
                <p:spPr>
                  <a:xfrm flipH="1">
                    <a:off x="5346297" y="4941292"/>
                    <a:ext cx="30576" cy="29138"/>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1" name="Straight Connector 100"/>
                  <p:cNvCxnSpPr>
                    <a:stCxn id="111" idx="5"/>
                    <a:endCxn id="109" idx="1"/>
                  </p:cNvCxnSpPr>
                  <p:nvPr/>
                </p:nvCxnSpPr>
                <p:spPr>
                  <a:xfrm>
                    <a:off x="5509189" y="4858819"/>
                    <a:ext cx="28321" cy="30735"/>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2" name="Straight Connector 101"/>
                  <p:cNvCxnSpPr>
                    <a:stCxn id="110" idx="5"/>
                    <a:endCxn id="108" idx="1"/>
                  </p:cNvCxnSpPr>
                  <p:nvPr/>
                </p:nvCxnSpPr>
                <p:spPr>
                  <a:xfrm>
                    <a:off x="5429834" y="4941292"/>
                    <a:ext cx="26395" cy="30597"/>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3" name="Straight Connector 102"/>
                  <p:cNvCxnSpPr>
                    <a:stCxn id="112" idx="5"/>
                    <a:endCxn id="113" idx="1"/>
                  </p:cNvCxnSpPr>
                  <p:nvPr/>
                </p:nvCxnSpPr>
                <p:spPr>
                  <a:xfrm>
                    <a:off x="5723154" y="4858819"/>
                    <a:ext cx="30040" cy="30735"/>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4" name="Straight Connector 103"/>
                  <p:cNvCxnSpPr>
                    <a:stCxn id="113" idx="3"/>
                    <a:endCxn id="114" idx="7"/>
                  </p:cNvCxnSpPr>
                  <p:nvPr/>
                </p:nvCxnSpPr>
                <p:spPr>
                  <a:xfrm flipH="1">
                    <a:off x="5725050" y="4942514"/>
                    <a:ext cx="28144" cy="29209"/>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5" name="Straight Connector 104"/>
                  <p:cNvCxnSpPr>
                    <a:stCxn id="113" idx="4"/>
                    <a:endCxn id="115" idx="0"/>
                  </p:cNvCxnSpPr>
                  <p:nvPr/>
                </p:nvCxnSpPr>
                <p:spPr>
                  <a:xfrm>
                    <a:off x="5779674" y="4953482"/>
                    <a:ext cx="0" cy="7272"/>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6" name="Straight Connector 105"/>
                  <p:cNvCxnSpPr>
                    <a:stCxn id="118" idx="5"/>
                    <a:endCxn id="112" idx="1"/>
                  </p:cNvCxnSpPr>
                  <p:nvPr/>
                </p:nvCxnSpPr>
                <p:spPr>
                  <a:xfrm>
                    <a:off x="5614972" y="4751096"/>
                    <a:ext cx="55221" cy="54763"/>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cxnSp>
                <p:nvCxnSpPr>
                  <p:cNvPr id="107" name="Straight Connector 106"/>
                  <p:cNvCxnSpPr>
                    <a:stCxn id="113" idx="5"/>
                    <a:endCxn id="116" idx="1"/>
                  </p:cNvCxnSpPr>
                  <p:nvPr/>
                </p:nvCxnSpPr>
                <p:spPr>
                  <a:xfrm>
                    <a:off x="5806154" y="4942514"/>
                    <a:ext cx="28144" cy="29375"/>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108" name="Oval 107"/>
                  <p:cNvSpPr/>
                  <p:nvPr/>
                </p:nvSpPr>
                <p:spPr>
                  <a:xfrm>
                    <a:off x="5445261" y="4960920"/>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109" name="Oval 108"/>
                  <p:cNvSpPr/>
                  <p:nvPr/>
                </p:nvSpPr>
                <p:spPr>
                  <a:xfrm>
                    <a:off x="5526542" y="4878585"/>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110" name="Oval 109"/>
                  <p:cNvSpPr/>
                  <p:nvPr/>
                </p:nvSpPr>
                <p:spPr>
                  <a:xfrm>
                    <a:off x="5365905" y="4877364"/>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111" name="Oval 110"/>
                  <p:cNvSpPr/>
                  <p:nvPr/>
                </p:nvSpPr>
                <p:spPr>
                  <a:xfrm>
                    <a:off x="5445261" y="4794890"/>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112" name="Oval 111"/>
                  <p:cNvSpPr/>
                  <p:nvPr/>
                </p:nvSpPr>
                <p:spPr>
                  <a:xfrm>
                    <a:off x="5659225" y="4794890"/>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113" name="Oval 112"/>
                  <p:cNvSpPr/>
                  <p:nvPr/>
                </p:nvSpPr>
                <p:spPr>
                  <a:xfrm>
                    <a:off x="5742225" y="4878585"/>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114" name="Oval 113"/>
                  <p:cNvSpPr/>
                  <p:nvPr/>
                </p:nvSpPr>
                <p:spPr>
                  <a:xfrm>
                    <a:off x="5661121" y="4960754"/>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115" name="Oval 114"/>
                  <p:cNvSpPr/>
                  <p:nvPr/>
                </p:nvSpPr>
                <p:spPr>
                  <a:xfrm>
                    <a:off x="5742225" y="4960754"/>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116" name="Oval 115"/>
                  <p:cNvSpPr/>
                  <p:nvPr/>
                </p:nvSpPr>
                <p:spPr>
                  <a:xfrm>
                    <a:off x="5823329" y="4960920"/>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cxnSp>
                <p:nvCxnSpPr>
                  <p:cNvPr id="117" name="Straight Connector 116"/>
                  <p:cNvCxnSpPr>
                    <a:stCxn id="121" idx="3"/>
                    <a:endCxn id="118" idx="7"/>
                  </p:cNvCxnSpPr>
                  <p:nvPr/>
                </p:nvCxnSpPr>
                <p:spPr>
                  <a:xfrm flipH="1">
                    <a:off x="5614972" y="4665230"/>
                    <a:ext cx="30637" cy="32905"/>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118" name="Oval 117"/>
                  <p:cNvSpPr/>
                  <p:nvPr/>
                </p:nvSpPr>
                <p:spPr>
                  <a:xfrm>
                    <a:off x="5551044" y="4687167"/>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cxnSp>
                <p:nvCxnSpPr>
                  <p:cNvPr id="119" name="Straight Connector 118"/>
                  <p:cNvCxnSpPr>
                    <a:stCxn id="121" idx="5"/>
                    <a:endCxn id="120" idx="1"/>
                  </p:cNvCxnSpPr>
                  <p:nvPr/>
                </p:nvCxnSpPr>
                <p:spPr>
                  <a:xfrm>
                    <a:off x="5698570" y="4665230"/>
                    <a:ext cx="30637" cy="32905"/>
                  </a:xfrm>
                  <a:prstGeom prst="line">
                    <a:avLst/>
                  </a:prstGeom>
                  <a:solidFill>
                    <a:schemeClr val="accent6">
                      <a:lumMod val="60000"/>
                      <a:lumOff val="40000"/>
                    </a:schemeClr>
                  </a:solidFill>
                  <a:ln w="15875">
                    <a:solidFill>
                      <a:srgbClr val="58EC9F"/>
                    </a:solidFill>
                  </a:ln>
                  <a:effectLst/>
                </p:spPr>
                <p:style>
                  <a:lnRef idx="0">
                    <a:schemeClr val="accent5"/>
                  </a:lnRef>
                  <a:fillRef idx="3">
                    <a:schemeClr val="accent5"/>
                  </a:fillRef>
                  <a:effectRef idx="3">
                    <a:schemeClr val="accent5"/>
                  </a:effectRef>
                  <a:fontRef idx="minor">
                    <a:schemeClr val="lt1"/>
                  </a:fontRef>
                </p:style>
              </p:cxnSp>
              <p:sp>
                <p:nvSpPr>
                  <p:cNvPr id="120" name="Oval 119"/>
                  <p:cNvSpPr/>
                  <p:nvPr/>
                </p:nvSpPr>
                <p:spPr>
                  <a:xfrm>
                    <a:off x="5718239" y="4687167"/>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121" name="Oval 120"/>
                  <p:cNvSpPr/>
                  <p:nvPr/>
                </p:nvSpPr>
                <p:spPr>
                  <a:xfrm>
                    <a:off x="5634641" y="4601302"/>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sp>
                <p:nvSpPr>
                  <p:cNvPr id="122" name="Oval 121"/>
                  <p:cNvSpPr/>
                  <p:nvPr/>
                </p:nvSpPr>
                <p:spPr>
                  <a:xfrm>
                    <a:off x="5282369" y="4959461"/>
                    <a:ext cx="74897" cy="74897"/>
                  </a:xfrm>
                  <a:prstGeom prst="ellipse">
                    <a:avLst/>
                  </a:prstGeom>
                  <a:solidFill>
                    <a:srgbClr val="43BFF7"/>
                  </a:solidFill>
                  <a:ln w="15875">
                    <a:no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sv-SE" sz="800" b="1" dirty="0"/>
                  </a:p>
                </p:txBody>
              </p:sp>
            </p:grpSp>
          </p:grpSp>
        </p:grpSp>
      </p:grpSp>
      <p:sp>
        <p:nvSpPr>
          <p:cNvPr id="129" name="Highlight"/>
          <p:cNvSpPr/>
          <p:nvPr/>
        </p:nvSpPr>
        <p:spPr>
          <a:xfrm>
            <a:off x="4418737" y="4234147"/>
            <a:ext cx="1505944" cy="2049888"/>
          </a:xfrm>
          <a:custGeom>
            <a:avLst/>
            <a:gdLst>
              <a:gd name="connsiteX0" fmla="*/ 0 w 956356"/>
              <a:gd name="connsiteY0" fmla="*/ 0 h 906888"/>
              <a:gd name="connsiteX1" fmla="*/ 916842 w 956356"/>
              <a:gd name="connsiteY1" fmla="*/ 114803 h 906888"/>
              <a:gd name="connsiteX2" fmla="*/ 916842 w 956356"/>
              <a:gd name="connsiteY2" fmla="*/ 116706 h 906888"/>
              <a:gd name="connsiteX3" fmla="*/ 944147 w 956356"/>
              <a:gd name="connsiteY3" fmla="*/ 128016 h 906888"/>
              <a:gd name="connsiteX4" fmla="*/ 956356 w 956356"/>
              <a:gd name="connsiteY4" fmla="*/ 157491 h 906888"/>
              <a:gd name="connsiteX5" fmla="*/ 956356 w 956356"/>
              <a:gd name="connsiteY5" fmla="*/ 749397 h 906888"/>
              <a:gd name="connsiteX6" fmla="*/ 944147 w 956356"/>
              <a:gd name="connsiteY6" fmla="*/ 778872 h 906888"/>
              <a:gd name="connsiteX7" fmla="*/ 916842 w 956356"/>
              <a:gd name="connsiteY7" fmla="*/ 790182 h 906888"/>
              <a:gd name="connsiteX8" fmla="*/ 916842 w 956356"/>
              <a:gd name="connsiteY8" fmla="*/ 792085 h 906888"/>
              <a:gd name="connsiteX9" fmla="*/ 0 w 956356"/>
              <a:gd name="connsiteY9" fmla="*/ 906888 h 906888"/>
              <a:gd name="connsiteX0" fmla="*/ 0 w 1628508"/>
              <a:gd name="connsiteY0" fmla="*/ 0 h 1108193"/>
              <a:gd name="connsiteX1" fmla="*/ 1588994 w 1628508"/>
              <a:gd name="connsiteY1" fmla="*/ 316108 h 1108193"/>
              <a:gd name="connsiteX2" fmla="*/ 1588994 w 1628508"/>
              <a:gd name="connsiteY2" fmla="*/ 318011 h 1108193"/>
              <a:gd name="connsiteX3" fmla="*/ 1616299 w 1628508"/>
              <a:gd name="connsiteY3" fmla="*/ 329321 h 1108193"/>
              <a:gd name="connsiteX4" fmla="*/ 1628508 w 1628508"/>
              <a:gd name="connsiteY4" fmla="*/ 358796 h 1108193"/>
              <a:gd name="connsiteX5" fmla="*/ 1628508 w 1628508"/>
              <a:gd name="connsiteY5" fmla="*/ 950702 h 1108193"/>
              <a:gd name="connsiteX6" fmla="*/ 1616299 w 1628508"/>
              <a:gd name="connsiteY6" fmla="*/ 980177 h 1108193"/>
              <a:gd name="connsiteX7" fmla="*/ 1588994 w 1628508"/>
              <a:gd name="connsiteY7" fmla="*/ 991487 h 1108193"/>
              <a:gd name="connsiteX8" fmla="*/ 1588994 w 1628508"/>
              <a:gd name="connsiteY8" fmla="*/ 993390 h 1108193"/>
              <a:gd name="connsiteX9" fmla="*/ 672152 w 1628508"/>
              <a:gd name="connsiteY9" fmla="*/ 1108193 h 1108193"/>
              <a:gd name="connsiteX10" fmla="*/ 0 w 1628508"/>
              <a:gd name="connsiteY10" fmla="*/ 0 h 1108193"/>
              <a:gd name="connsiteX0" fmla="*/ 0 w 1628508"/>
              <a:gd name="connsiteY0" fmla="*/ 0 h 2049888"/>
              <a:gd name="connsiteX1" fmla="*/ 1588994 w 1628508"/>
              <a:gd name="connsiteY1" fmla="*/ 316108 h 2049888"/>
              <a:gd name="connsiteX2" fmla="*/ 1588994 w 1628508"/>
              <a:gd name="connsiteY2" fmla="*/ 318011 h 2049888"/>
              <a:gd name="connsiteX3" fmla="*/ 1616299 w 1628508"/>
              <a:gd name="connsiteY3" fmla="*/ 329321 h 2049888"/>
              <a:gd name="connsiteX4" fmla="*/ 1628508 w 1628508"/>
              <a:gd name="connsiteY4" fmla="*/ 358796 h 2049888"/>
              <a:gd name="connsiteX5" fmla="*/ 1628508 w 1628508"/>
              <a:gd name="connsiteY5" fmla="*/ 950702 h 2049888"/>
              <a:gd name="connsiteX6" fmla="*/ 1616299 w 1628508"/>
              <a:gd name="connsiteY6" fmla="*/ 980177 h 2049888"/>
              <a:gd name="connsiteX7" fmla="*/ 1588994 w 1628508"/>
              <a:gd name="connsiteY7" fmla="*/ 991487 h 2049888"/>
              <a:gd name="connsiteX8" fmla="*/ 1588994 w 1628508"/>
              <a:gd name="connsiteY8" fmla="*/ 993390 h 2049888"/>
              <a:gd name="connsiteX9" fmla="*/ 34119 w 1628508"/>
              <a:gd name="connsiteY9" fmla="*/ 2049888 h 2049888"/>
              <a:gd name="connsiteX10" fmla="*/ 0 w 1628508"/>
              <a:gd name="connsiteY10" fmla="*/ 0 h 20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8508" h="2049888">
                <a:moveTo>
                  <a:pt x="0" y="0"/>
                </a:moveTo>
                <a:lnTo>
                  <a:pt x="1588994" y="316108"/>
                </a:lnTo>
                <a:lnTo>
                  <a:pt x="1588994" y="318011"/>
                </a:lnTo>
                <a:lnTo>
                  <a:pt x="1616299" y="329321"/>
                </a:lnTo>
                <a:cubicBezTo>
                  <a:pt x="1623843" y="336865"/>
                  <a:pt x="1628508" y="347286"/>
                  <a:pt x="1628508" y="358796"/>
                </a:cubicBezTo>
                <a:lnTo>
                  <a:pt x="1628508" y="950702"/>
                </a:lnTo>
                <a:cubicBezTo>
                  <a:pt x="1628508" y="962213"/>
                  <a:pt x="1623843" y="972634"/>
                  <a:pt x="1616299" y="980177"/>
                </a:cubicBezTo>
                <a:lnTo>
                  <a:pt x="1588994" y="991487"/>
                </a:lnTo>
                <a:lnTo>
                  <a:pt x="1588994" y="993390"/>
                </a:lnTo>
                <a:lnTo>
                  <a:pt x="34119" y="2049888"/>
                </a:lnTo>
                <a:cubicBezTo>
                  <a:pt x="34119" y="1747592"/>
                  <a:pt x="0" y="302296"/>
                  <a:pt x="0" y="0"/>
                </a:cubicBezTo>
                <a:close/>
              </a:path>
            </a:pathLst>
          </a:custGeom>
          <a:gradFill flip="none" rotWithShape="1">
            <a:gsLst>
              <a:gs pos="0">
                <a:srgbClr val="43BFF7">
                  <a:alpha val="45000"/>
                </a:srgbClr>
              </a:gs>
              <a:gs pos="76000">
                <a:srgbClr val="43BFF7">
                  <a:alpha val="0"/>
                </a:srgbClr>
              </a:gs>
            </a:gsLst>
            <a:lin ang="19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sv-SE" sz="1400" b="1" dirty="0"/>
          </a:p>
        </p:txBody>
      </p:sp>
      <p:sp>
        <p:nvSpPr>
          <p:cNvPr id="10" name="Rounded Rectangle 9"/>
          <p:cNvSpPr/>
          <p:nvPr/>
        </p:nvSpPr>
        <p:spPr>
          <a:xfrm>
            <a:off x="2476499" y="4228333"/>
            <a:ext cx="2062800" cy="2063074"/>
          </a:xfrm>
          <a:prstGeom prst="roundRect">
            <a:avLst>
              <a:gd name="adj" fmla="val 6970"/>
            </a:avLst>
          </a:prstGeom>
          <a:solidFill>
            <a:srgbClr val="333F50"/>
          </a:solidFill>
          <a:ln w="190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smtClean="0"/>
              <a:t>Servicio</a:t>
            </a:r>
            <a:endParaRPr lang="sv-SE" b="1" dirty="0"/>
          </a:p>
        </p:txBody>
      </p:sp>
      <p:sp>
        <p:nvSpPr>
          <p:cNvPr id="11" name="Call"/>
          <p:cNvSpPr/>
          <p:nvPr/>
        </p:nvSpPr>
        <p:spPr>
          <a:xfrm>
            <a:off x="485420" y="4969053"/>
            <a:ext cx="2473200" cy="585666"/>
          </a:xfrm>
          <a:prstGeom prst="rightArrow">
            <a:avLst>
              <a:gd name="adj1" fmla="val 100000"/>
              <a:gd name="adj2" fmla="val 50000"/>
            </a:avLst>
          </a:prstGeom>
          <a:solidFill>
            <a:srgbClr val="E95959"/>
          </a:solidFill>
          <a:ln w="85725" cap="rnd">
            <a:noFill/>
          </a:ln>
          <a:effectLst/>
          <a:scene3d>
            <a:camera prst="orthographicFront"/>
            <a:lightRig rig="threePt" dir="t"/>
          </a:scene3d>
          <a:sp3d/>
        </p:spPr>
        <p:style>
          <a:lnRef idx="1">
            <a:schemeClr val="accent1"/>
          </a:lnRef>
          <a:fillRef idx="0">
            <a:schemeClr val="accent1"/>
          </a:fillRef>
          <a:effectRef idx="0">
            <a:schemeClr val="accent1"/>
          </a:effectRef>
          <a:fontRef idx="minor">
            <a:schemeClr val="tx1"/>
          </a:fontRef>
        </p:style>
        <p:txBody>
          <a:bodyPr rtlCol="0" anchor="ctr"/>
          <a:lstStyle/>
          <a:p>
            <a:pPr algn="ctr"/>
            <a:r>
              <a:rPr lang="sv-SE" b="1" dirty="0" smtClean="0">
                <a:solidFill>
                  <a:schemeClr val="tx1"/>
                </a:solidFill>
              </a:rPr>
              <a:t>Petición</a:t>
            </a:r>
            <a:endParaRPr lang="sv-SE" b="1" dirty="0">
              <a:solidFill>
                <a:schemeClr val="tx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166" y="892049"/>
            <a:ext cx="4319569" cy="538010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6260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kka Roboto">
      <a:majorFont>
        <a:latin typeface="Roboto Bk"/>
        <a:ea typeface=""/>
        <a:cs typeface=""/>
      </a:majorFont>
      <a:minorFont>
        <a:latin typeface="Robot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cap="rnd">
          <a:solidFill>
            <a:srgbClr val="50DE94"/>
          </a:solidFill>
          <a:round/>
          <a:headEnd w="sm" len="med"/>
          <a:tailEnd type="none" w="sm" len="sm"/>
        </a:ln>
        <a:effectLst/>
        <a:scene3d>
          <a:camera prst="orthographicFront"/>
          <a:lightRig rig="threePt" dir="t"/>
        </a:scene3d>
        <a:sp3d/>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ebb6be0b-4b18-43cc-8d52-b13a20e6381b" Revision="1" Stencil="System.MyShapes" StencilVersion="1.0"/>
</Control>
</file>

<file path=customXml/item2.xml><?xml version="1.0" encoding="utf-8"?>
<Control xmlns="http://schemas.microsoft.com/VisualStudio/2011/storyboarding/control">
  <Id Name="66df76d4-9b9e-4100-b685-2f6eefea5213" Revision="1" Stencil="System.MyShapes" StencilVersion="1.0"/>
</Control>
</file>

<file path=customXml/item3.xml><?xml version="1.0" encoding="utf-8"?>
<Control xmlns="http://schemas.microsoft.com/VisualStudio/2011/storyboarding/control">
  <Id Name="44a0c100-6804-4ba7-b49b-e7ac250487c7" Revision="1" Stencil="System.MyShapes" StencilVersion="1.0"/>
</Control>
</file>

<file path=customXml/item4.xml><?xml version="1.0" encoding="utf-8"?>
<Control xmlns="http://schemas.microsoft.com/VisualStudio/2011/storyboarding/control">
  <Id Name="dc90df87-36f1-4586-bce0-8a0e230fa5e3" Revision="1" Stencil="System.MyShapes" StencilVersion="1.0"/>
</Control>
</file>

<file path=customXml/itemProps1.xml><?xml version="1.0" encoding="utf-8"?>
<ds:datastoreItem xmlns:ds="http://schemas.openxmlformats.org/officeDocument/2006/customXml" ds:itemID="{4F537250-0E63-4A6E-B985-CE5407D4E0DC}">
  <ds:schemaRefs>
    <ds:schemaRef ds:uri="http://schemas.microsoft.com/VisualStudio/2011/storyboarding/control"/>
  </ds:schemaRefs>
</ds:datastoreItem>
</file>

<file path=customXml/itemProps2.xml><?xml version="1.0" encoding="utf-8"?>
<ds:datastoreItem xmlns:ds="http://schemas.openxmlformats.org/officeDocument/2006/customXml" ds:itemID="{195C9D5F-FA99-4DFD-840B-598D6C111D82}">
  <ds:schemaRefs>
    <ds:schemaRef ds:uri="http://schemas.microsoft.com/VisualStudio/2011/storyboarding/control"/>
  </ds:schemaRefs>
</ds:datastoreItem>
</file>

<file path=customXml/itemProps3.xml><?xml version="1.0" encoding="utf-8"?>
<ds:datastoreItem xmlns:ds="http://schemas.openxmlformats.org/officeDocument/2006/customXml" ds:itemID="{C628A903-7748-4EDB-A72A-3ECFEA25BB5E}">
  <ds:schemaRefs>
    <ds:schemaRef ds:uri="http://schemas.microsoft.com/VisualStudio/2011/storyboarding/control"/>
  </ds:schemaRefs>
</ds:datastoreItem>
</file>

<file path=customXml/itemProps4.xml><?xml version="1.0" encoding="utf-8"?>
<ds:datastoreItem xmlns:ds="http://schemas.openxmlformats.org/officeDocument/2006/customXml" ds:itemID="{CDA122B6-4EED-4C79-89A6-6B2CCEF25CD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Office Theme</Template>
  <TotalTime>17081</TotalTime>
  <Words>3425</Words>
  <Application>Microsoft Office PowerPoint</Application>
  <PresentationFormat>Widescreen</PresentationFormat>
  <Paragraphs>424</Paragraphs>
  <Slides>36</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Roboto Condensed</vt:lpstr>
      <vt:lpstr>Calibri</vt:lpstr>
      <vt:lpstr>Courier New</vt:lpstr>
      <vt:lpstr>Roboto</vt:lpstr>
      <vt:lpstr>Consolas</vt:lpstr>
      <vt:lpstr>Roboto Bk</vt:lpstr>
      <vt:lpstr>Office Theme</vt:lpstr>
      <vt:lpstr>DOTNETMÁLAGA</vt:lpstr>
      <vt:lpstr>PowerPoint Presentation</vt:lpstr>
      <vt:lpstr>PowerPoint Presentation</vt:lpstr>
      <vt:lpstr>PowerPoint Presentation</vt:lpstr>
      <vt:lpstr>PowerPoint Presentation</vt:lpstr>
      <vt:lpstr>PowerPoint Presentation</vt:lpstr>
      <vt:lpstr>Ley de Moore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Internet of Things</vt:lpstr>
      <vt:lpstr>Modelo de Actores</vt:lpstr>
      <vt:lpstr>PowerPoint Presentation</vt:lpstr>
      <vt:lpstr>Modelo de actores</vt:lpstr>
      <vt:lpstr>Akka.Actor</vt:lpstr>
      <vt:lpstr>Pattern matching &amp; Estado</vt:lpstr>
      <vt:lpstr>PowerPoint Presentation</vt:lpstr>
      <vt:lpstr>Supervisión</vt:lpstr>
      <vt:lpstr>Akka.Routing</vt:lpstr>
      <vt:lpstr>Routers</vt:lpstr>
      <vt:lpstr>RoundRobinRouter</vt:lpstr>
      <vt:lpstr>RoundRobinRouter</vt:lpstr>
      <vt:lpstr>Caso de uso</vt:lpstr>
      <vt:lpstr>Demo 2: Análisis de emociones en hashtags de Twitter</vt:lpstr>
      <vt:lpstr>Conclusiones</vt:lpstr>
      <vt:lpstr>Muchas gracias por la atención</vt:lpstr>
      <vt:lpstr>Algunos enlaces...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Skala upp och ut med Akka.NET</dc:title>
  <dc:creator>Microsoft account</dc:creator>
  <cp:lastModifiedBy>Javier García Magna</cp:lastModifiedBy>
  <cp:revision>1581</cp:revision>
  <dcterms:created xsi:type="dcterms:W3CDTF">2014-06-11T19:04:29Z</dcterms:created>
  <dcterms:modified xsi:type="dcterms:W3CDTF">2015-06-01T17:08:27Z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